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75"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13"/>
  </p:normalViewPr>
  <p:slideViewPr>
    <p:cSldViewPr snapToGrid="0" snapToObjects="1">
      <p:cViewPr varScale="1">
        <p:scale>
          <a:sx n="83" d="100"/>
          <a:sy n="83" d="100"/>
        </p:scale>
        <p:origin x="148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1143000" y="685800"/>
            <a:ext cx="4572000" cy="3429000"/>
          </a:xfrm>
          <a:prstGeom prst="rect">
            <a:avLst/>
          </a:prstGeom>
        </p:spPr>
        <p:txBody>
          <a:bodyPr/>
          <a:lstStyle/>
          <a:p>
            <a:endParaRPr/>
          </a:p>
        </p:txBody>
      </p:sp>
      <p:sp>
        <p:nvSpPr>
          <p:cNvPr id="174" name="Shape 17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a:lnSpc>
                <a:spcPct val="125000"/>
              </a:lnSpc>
              <a:defRPr sz="2400">
                <a:latin typeface="Avenir Roman"/>
                <a:ea typeface="Avenir Roman"/>
                <a:cs typeface="Avenir Roman"/>
                <a:sym typeface="Avenir Roman"/>
              </a:defRPr>
            </a:pPr>
            <a:r>
              <a:t>みちびきが北側に来る時間は少ない！</a:t>
            </a:r>
          </a:p>
          <a:p>
            <a:pPr>
              <a:lnSpc>
                <a:spcPct val="125000"/>
              </a:lnSpc>
              <a:defRPr sz="2400">
                <a:latin typeface="Avenir Roman"/>
                <a:ea typeface="Avenir Roman"/>
                <a:cs typeface="Avenir Roman"/>
                <a:sym typeface="Avenir Roman"/>
              </a:defRPr>
            </a:pPr>
            <a:r>
              <a:t>日本語版ハンディGPSは高いだけ！</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t>ここからは，社会貢献と趣味の話</a:t>
            </a:r>
          </a:p>
        </p:txBody>
      </p:sp>
    </p:spTree>
    <p:extLst>
      <p:ext uri="{BB962C8B-B14F-4D97-AF65-F5344CB8AC3E}">
        <p14:creationId xmlns:p14="http://schemas.microsoft.com/office/powerpoint/2010/main" val="2144683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r>
              <a:t>佐岡小学校が廃校に！</a:t>
            </a:r>
          </a:p>
        </p:txBody>
      </p:sp>
    </p:spTree>
    <p:extLst>
      <p:ext uri="{BB962C8B-B14F-4D97-AF65-F5344CB8AC3E}">
        <p14:creationId xmlns:p14="http://schemas.microsoft.com/office/powerpoint/2010/main" val="499545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lvl1pPr>
              <a:lnSpc>
                <a:spcPct val="117999"/>
              </a:lnSpc>
              <a:defRPr sz="2200">
                <a:latin typeface="Helvetica Neue"/>
                <a:ea typeface="Helvetica Neue"/>
                <a:cs typeface="Helvetica Neue"/>
                <a:sym typeface="Helvetica Neue"/>
              </a:defRPr>
            </a:lvl1pPr>
          </a:lstStyle>
          <a:p>
            <a:r>
              <a:t>高知工科大学では，里山再生プロジェクトを立ち上げた．</a:t>
            </a:r>
          </a:p>
        </p:txBody>
      </p:sp>
    </p:spTree>
    <p:extLst>
      <p:ext uri="{BB962C8B-B14F-4D97-AF65-F5344CB8AC3E}">
        <p14:creationId xmlns:p14="http://schemas.microsoft.com/office/powerpoint/2010/main" val="1019544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amp;サブタイトル">
    <p:spTree>
      <p:nvGrpSpPr>
        <p:cNvPr id="1" name=""/>
        <p:cNvGrpSpPr/>
        <p:nvPr/>
      </p:nvGrpSpPr>
      <p:grpSpPr>
        <a:xfrm>
          <a:off x="0" y="0"/>
          <a:ext cx="0" cy="0"/>
          <a:chOff x="0" y="0"/>
          <a:chExt cx="0" cy="0"/>
        </a:xfrm>
      </p:grpSpPr>
      <p:sp>
        <p:nvSpPr>
          <p:cNvPr id="11" name="タイトルテキスト"/>
          <p:cNvSpPr txBox="1">
            <a:spLocks noGrp="1"/>
          </p:cNvSpPr>
          <p:nvPr>
            <p:ph type="title"/>
          </p:nvPr>
        </p:nvSpPr>
        <p:spPr>
          <a:xfrm>
            <a:off x="1270000" y="1638300"/>
            <a:ext cx="10464800" cy="3302000"/>
          </a:xfrm>
          <a:prstGeom prst="rect">
            <a:avLst/>
          </a:prstGeom>
        </p:spPr>
        <p:txBody>
          <a:bodyPr anchor="b"/>
          <a:lstStyle/>
          <a:p>
            <a:r>
              <a:t>タイトルテキスト</a:t>
            </a:r>
          </a:p>
        </p:txBody>
      </p:sp>
      <p:sp>
        <p:nvSpPr>
          <p:cNvPr id="12" name="本文レベル1…"/>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13" name="スライド番号"/>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57200"/>
          </a:xfrm>
          <a:prstGeom prst="rect">
            <a:avLst/>
          </a:prstGeom>
        </p:spPr>
        <p:txBody>
          <a:bodyPr anchor="t">
            <a:spAutoFit/>
          </a:bodyPr>
          <a:lstStyle>
            <a:lvl1pPr marL="0" indent="0" algn="ctr">
              <a:spcBef>
                <a:spcPts val="0"/>
              </a:spcBef>
              <a:buSzTx/>
              <a:buNone/>
              <a:defRPr sz="2400"/>
            </a:lvl1pPr>
          </a:lstStyle>
          <a:p>
            <a:r>
              <a:t>–Johnny Appleseed</a:t>
            </a:r>
          </a:p>
        </p:txBody>
      </p:sp>
      <p:sp>
        <p:nvSpPr>
          <p:cNvPr id="94" name="“ここに引用を入力してください。”"/>
          <p:cNvSpPr txBox="1">
            <a:spLocks noGrp="1"/>
          </p:cNvSpPr>
          <p:nvPr>
            <p:ph type="body" sz="quarter" idx="14"/>
          </p:nvPr>
        </p:nvSpPr>
        <p:spPr>
          <a:xfrm>
            <a:off x="1270000" y="4267200"/>
            <a:ext cx="10464800" cy="609600"/>
          </a:xfrm>
          <a:prstGeom prst="rect">
            <a:avLst/>
          </a:prstGeom>
        </p:spPr>
        <p:txBody>
          <a:bodyPr>
            <a:spAutoFit/>
          </a:bodyPr>
          <a:lstStyle>
            <a:lvl1pPr marL="0" indent="0" algn="ctr">
              <a:spcBef>
                <a:spcPts val="0"/>
              </a:spcBef>
              <a:buSzTx/>
              <a:buNone/>
              <a:defRPr sz="3400"/>
            </a:lvl1pPr>
          </a:lstStyle>
          <a:p>
            <a:r>
              <a:t>“ここに引用を入力してください。”</a:t>
            </a:r>
          </a:p>
        </p:txBody>
      </p:sp>
      <p:sp>
        <p:nvSpPr>
          <p:cNvPr id="95"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
        <p:nvSpPr>
          <p:cNvPr id="102" name="イメージ"/>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amp; サブタイトル">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タイトルテキスト"/>
          <p:cNvSpPr txBox="1">
            <a:spLocks noGrp="1"/>
          </p:cNvSpPr>
          <p:nvPr>
            <p:ph type="title"/>
          </p:nvPr>
        </p:nvSpPr>
        <p:spPr>
          <a:xfrm>
            <a:off x="787400" y="1511300"/>
            <a:ext cx="11430000" cy="3810000"/>
          </a:xfrm>
          <a:prstGeom prst="rect">
            <a:avLst/>
          </a:prstGeom>
        </p:spPr>
        <p:txBody>
          <a:bodyPr anchor="b"/>
          <a:lstStyle>
            <a:lvl1pPr>
              <a:defRPr sz="7800">
                <a:solidFill>
                  <a:srgbClr val="276D6D"/>
                </a:solidFill>
                <a:effectLst>
                  <a:outerShdw blurRad="63500" dist="12700" dir="5400000" rotWithShape="0">
                    <a:srgbClr val="000000">
                      <a:alpha val="30000"/>
                    </a:srgbClr>
                  </a:outerShdw>
                </a:effectLst>
                <a:latin typeface="Baskerville"/>
                <a:ea typeface="Baskerville"/>
                <a:cs typeface="Baskerville"/>
                <a:sym typeface="Baskerville"/>
              </a:defRPr>
            </a:lvl1pPr>
          </a:lstStyle>
          <a:p>
            <a:r>
              <a:t>タイトルテキスト</a:t>
            </a:r>
          </a:p>
        </p:txBody>
      </p:sp>
      <p:sp>
        <p:nvSpPr>
          <p:cNvPr id="118" name="本文レベル1…"/>
          <p:cNvSpPr txBox="1">
            <a:spLocks noGrp="1"/>
          </p:cNvSpPr>
          <p:nvPr>
            <p:ph type="body" sz="quarter" idx="1"/>
          </p:nvPr>
        </p:nvSpPr>
        <p:spPr>
          <a:xfrm>
            <a:off x="787400" y="5308600"/>
            <a:ext cx="11430000" cy="1447800"/>
          </a:xfrm>
          <a:prstGeom prst="rect">
            <a:avLst/>
          </a:prstGeom>
        </p:spPr>
        <p:txBody>
          <a:bodyPr anchor="t"/>
          <a:lstStyle>
            <a:lvl1pPr marL="0" indent="0" algn="ctr">
              <a:spcBef>
                <a:spcPts val="0"/>
              </a:spcBef>
              <a:buSzTx/>
              <a:buNone/>
              <a:defRPr sz="4000">
                <a:solidFill>
                  <a:srgbClr val="5E5E5E"/>
                </a:solidFill>
                <a:latin typeface="Hoefler Text"/>
                <a:ea typeface="Hoefler Text"/>
                <a:cs typeface="Hoefler Text"/>
                <a:sym typeface="Hoefler Text"/>
              </a:defRPr>
            </a:lvl1pPr>
            <a:lvl2pPr marL="0" indent="228600" algn="ctr">
              <a:spcBef>
                <a:spcPts val="0"/>
              </a:spcBef>
              <a:buSzTx/>
              <a:buNone/>
              <a:defRPr sz="4000">
                <a:solidFill>
                  <a:srgbClr val="5E5E5E"/>
                </a:solidFill>
                <a:latin typeface="Hoefler Text"/>
                <a:ea typeface="Hoefler Text"/>
                <a:cs typeface="Hoefler Text"/>
                <a:sym typeface="Hoefler Text"/>
              </a:defRPr>
            </a:lvl2pPr>
            <a:lvl3pPr marL="0" indent="457200" algn="ctr">
              <a:spcBef>
                <a:spcPts val="0"/>
              </a:spcBef>
              <a:buSzTx/>
              <a:buNone/>
              <a:defRPr sz="4000">
                <a:solidFill>
                  <a:srgbClr val="5E5E5E"/>
                </a:solidFill>
                <a:latin typeface="Hoefler Text"/>
                <a:ea typeface="Hoefler Text"/>
                <a:cs typeface="Hoefler Text"/>
                <a:sym typeface="Hoefler Text"/>
              </a:defRPr>
            </a:lvl3pPr>
            <a:lvl4pPr marL="0" indent="685800" algn="ctr">
              <a:spcBef>
                <a:spcPts val="0"/>
              </a:spcBef>
              <a:buSzTx/>
              <a:buNone/>
              <a:defRPr sz="4000">
                <a:solidFill>
                  <a:srgbClr val="5E5E5E"/>
                </a:solidFill>
                <a:latin typeface="Hoefler Text"/>
                <a:ea typeface="Hoefler Text"/>
                <a:cs typeface="Hoefler Text"/>
                <a:sym typeface="Hoefler Text"/>
              </a:defRPr>
            </a:lvl4pPr>
            <a:lvl5pPr marL="0" indent="914400" algn="ctr">
              <a:spcBef>
                <a:spcPts val="0"/>
              </a:spcBef>
              <a:buSzTx/>
              <a:buNone/>
              <a:defRPr sz="4000">
                <a:solidFill>
                  <a:srgbClr val="5E5E5E"/>
                </a:solidFill>
                <a:latin typeface="Hoefler Text"/>
                <a:ea typeface="Hoefler Text"/>
                <a:cs typeface="Hoefler Text"/>
                <a:sym typeface="Hoefler Text"/>
              </a:defRPr>
            </a:lvl5pPr>
          </a:lstStyle>
          <a:p>
            <a:r>
              <a:t>本文レベル1</a:t>
            </a:r>
          </a:p>
          <a:p>
            <a:pPr lvl="1"/>
            <a:r>
              <a:t>本文レベル2</a:t>
            </a:r>
          </a:p>
          <a:p>
            <a:pPr lvl="2"/>
            <a:r>
              <a:t>本文レベル3</a:t>
            </a:r>
          </a:p>
          <a:p>
            <a:pPr lvl="3"/>
            <a:r>
              <a:t>本文レベル4</a:t>
            </a:r>
          </a:p>
          <a:p>
            <a:pPr lvl="4"/>
            <a:r>
              <a:t>本文レベル5</a:t>
            </a:r>
          </a:p>
        </p:txBody>
      </p:sp>
      <p:sp>
        <p:nvSpPr>
          <p:cNvPr id="119" name="スライド番号"/>
          <p:cNvSpPr txBox="1">
            <a:spLocks noGrp="1"/>
          </p:cNvSpPr>
          <p:nvPr>
            <p:ph type="sldNum" sz="quarter" idx="2"/>
          </p:nvPr>
        </p:nvSpPr>
        <p:spPr>
          <a:xfrm>
            <a:off x="6302692" y="9131300"/>
            <a:ext cx="386716" cy="431800"/>
          </a:xfrm>
          <a:prstGeom prst="rect">
            <a:avLst/>
          </a:prstGeom>
        </p:spPr>
        <p:txBody>
          <a:bodyPr/>
          <a:lstStyle>
            <a:lvl1pPr>
              <a:defRPr sz="2200">
                <a:solidFill>
                  <a:srgbClr val="FFFFFF"/>
                </a:solidFill>
                <a:latin typeface="Hoefler Text"/>
                <a:ea typeface="Hoefler Text"/>
                <a:cs typeface="Hoefler Text"/>
                <a:sym typeface="Hoefler Tex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タイトル &amp; 箇条書き">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6" name="角丸四角形"/>
          <p:cNvSpPr/>
          <p:nvPr/>
        </p:nvSpPr>
        <p:spPr>
          <a:xfrm>
            <a:off x="780288" y="2324608"/>
            <a:ext cx="11427968" cy="6648704"/>
          </a:xfrm>
          <a:prstGeom prst="roundRect">
            <a:avLst>
              <a:gd name="adj" fmla="val 733"/>
            </a:avLst>
          </a:prstGeom>
          <a:solidFill>
            <a:srgbClr val="FFFEFC">
              <a:alpha val="94360"/>
            </a:srgbClr>
          </a:solidFill>
          <a:ln w="12700">
            <a:miter lim="400000"/>
          </a:ln>
          <a:effectLst>
            <a:outerShdw blurRad="38100" dist="12700" dir="16200000" rotWithShape="0">
              <a:srgbClr val="000000">
                <a:alpha val="20000"/>
              </a:srgbClr>
            </a:outerShdw>
          </a:effectLst>
        </p:spPr>
        <p:txBody>
          <a:bodyPr lIns="48767" tIns="48767" rIns="48767" bIns="48767" anchor="ctr"/>
          <a:lstStyle/>
          <a:p>
            <a:pPr defTabSz="585216">
              <a:defRPr sz="28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7" name="タイトルテキスト"/>
          <p:cNvSpPr txBox="1">
            <a:spLocks noGrp="1"/>
          </p:cNvSpPr>
          <p:nvPr>
            <p:ph type="title"/>
          </p:nvPr>
        </p:nvSpPr>
        <p:spPr>
          <a:xfrm>
            <a:off x="1089152" y="260096"/>
            <a:ext cx="10826496" cy="1999489"/>
          </a:xfrm>
          <a:prstGeom prst="rect">
            <a:avLst/>
          </a:prstGeom>
        </p:spPr>
        <p:txBody>
          <a:bodyPr lIns="48767" tIns="48767" rIns="48767" bIns="48767">
            <a:noAutofit/>
          </a:bodyPr>
          <a:lstStyle>
            <a:lvl1pPr defTabSz="585216">
              <a:lnSpc>
                <a:spcPct val="90000"/>
              </a:lnSpc>
              <a:defRPr sz="5800" b="1" cap="all" spc="348">
                <a:solidFill>
                  <a:srgbClr val="929292"/>
                </a:solidFill>
                <a:latin typeface="Palatino"/>
                <a:ea typeface="Palatino"/>
                <a:cs typeface="Palatino"/>
                <a:sym typeface="Palatino"/>
              </a:defRPr>
            </a:lvl1pPr>
          </a:lstStyle>
          <a:p>
            <a:r>
              <a:t>タイトルテキスト</a:t>
            </a:r>
          </a:p>
        </p:txBody>
      </p:sp>
      <p:sp>
        <p:nvSpPr>
          <p:cNvPr id="128" name="本文レベル1…"/>
          <p:cNvSpPr txBox="1">
            <a:spLocks noGrp="1"/>
          </p:cNvSpPr>
          <p:nvPr>
            <p:ph type="body" idx="1"/>
          </p:nvPr>
        </p:nvSpPr>
        <p:spPr>
          <a:xfrm>
            <a:off x="1089152" y="2584704"/>
            <a:ext cx="10826496" cy="6096001"/>
          </a:xfrm>
          <a:prstGeom prst="rect">
            <a:avLst/>
          </a:prstGeom>
        </p:spPr>
        <p:txBody>
          <a:bodyPr lIns="48767" tIns="48767" rIns="48767" bIns="48767">
            <a:noAutofit/>
          </a:bodyPr>
          <a:lstStyle>
            <a:lvl1pPr marL="406400" indent="-406400" defTabSz="585216">
              <a:spcBef>
                <a:spcPts val="3200"/>
              </a:spcBef>
              <a:buSzPct val="34000"/>
              <a:buBlip>
                <a:blip r:embed="rId3"/>
              </a:buBlip>
              <a:defRPr>
                <a:solidFill>
                  <a:srgbClr val="818181"/>
                </a:solidFill>
                <a:latin typeface="Palatino"/>
                <a:ea typeface="Palatino"/>
                <a:cs typeface="Palatino"/>
                <a:sym typeface="Palatino"/>
              </a:defRPr>
            </a:lvl1pPr>
            <a:lvl2pPr marL="787400" indent="-406400" defTabSz="585216">
              <a:spcBef>
                <a:spcPts val="3200"/>
              </a:spcBef>
              <a:buSzPct val="34000"/>
              <a:buBlip>
                <a:blip r:embed="rId3"/>
              </a:buBlip>
              <a:defRPr>
                <a:solidFill>
                  <a:srgbClr val="818181"/>
                </a:solidFill>
                <a:latin typeface="Palatino"/>
                <a:ea typeface="Palatino"/>
                <a:cs typeface="Palatino"/>
                <a:sym typeface="Palatino"/>
              </a:defRPr>
            </a:lvl2pPr>
            <a:lvl3pPr marL="1168400" indent="-406400" defTabSz="585216">
              <a:spcBef>
                <a:spcPts val="3200"/>
              </a:spcBef>
              <a:buSzPct val="34000"/>
              <a:buBlip>
                <a:blip r:embed="rId3"/>
              </a:buBlip>
              <a:defRPr>
                <a:solidFill>
                  <a:srgbClr val="818181"/>
                </a:solidFill>
                <a:latin typeface="Palatino"/>
                <a:ea typeface="Palatino"/>
                <a:cs typeface="Palatino"/>
                <a:sym typeface="Palatino"/>
              </a:defRPr>
            </a:lvl3pPr>
            <a:lvl4pPr marL="1549400" indent="-406400" defTabSz="585216">
              <a:spcBef>
                <a:spcPts val="3200"/>
              </a:spcBef>
              <a:buSzPct val="34000"/>
              <a:buBlip>
                <a:blip r:embed="rId3"/>
              </a:buBlip>
              <a:defRPr>
                <a:solidFill>
                  <a:srgbClr val="818181"/>
                </a:solidFill>
                <a:latin typeface="Palatino"/>
                <a:ea typeface="Palatino"/>
                <a:cs typeface="Palatino"/>
                <a:sym typeface="Palatino"/>
              </a:defRPr>
            </a:lvl4pPr>
            <a:lvl5pPr marL="1930400" indent="-406400" defTabSz="585216">
              <a:spcBef>
                <a:spcPts val="3200"/>
              </a:spcBef>
              <a:buSzPct val="34000"/>
              <a:buBlip>
                <a:blip r:embed="rId3"/>
              </a:buBlip>
              <a:defRPr>
                <a:solidFill>
                  <a:srgbClr val="818181"/>
                </a:solidFill>
                <a:latin typeface="Palatino"/>
                <a:ea typeface="Palatino"/>
                <a:cs typeface="Palatino"/>
                <a:sym typeface="Palatino"/>
              </a:defRPr>
            </a:lvl5pPr>
          </a:lstStyle>
          <a:p>
            <a:r>
              <a:t>本文レベル1</a:t>
            </a:r>
          </a:p>
          <a:p>
            <a:pPr lvl="1"/>
            <a:r>
              <a:t>本文レベル2</a:t>
            </a:r>
          </a:p>
          <a:p>
            <a:pPr lvl="2"/>
            <a:r>
              <a:t>本文レベル3</a:t>
            </a:r>
          </a:p>
          <a:p>
            <a:pPr lvl="3"/>
            <a:r>
              <a:t>本文レベル4</a:t>
            </a:r>
          </a:p>
          <a:p>
            <a:pPr lvl="4"/>
            <a:r>
              <a:t>本文レベル5</a:t>
            </a:r>
          </a:p>
        </p:txBody>
      </p:sp>
      <p:sp>
        <p:nvSpPr>
          <p:cNvPr id="129" name="スライド番号"/>
          <p:cNvSpPr txBox="1">
            <a:spLocks noGrp="1"/>
          </p:cNvSpPr>
          <p:nvPr>
            <p:ph type="sldNum" sz="quarter" idx="2"/>
          </p:nvPr>
        </p:nvSpPr>
        <p:spPr>
          <a:xfrm>
            <a:off x="6325108" y="9249664"/>
            <a:ext cx="341884" cy="371349"/>
          </a:xfrm>
          <a:prstGeom prst="rect">
            <a:avLst/>
          </a:prstGeom>
        </p:spPr>
        <p:txBody>
          <a:bodyPr lIns="65023" tIns="65023" rIns="65023" bIns="65023"/>
          <a:lstStyle>
            <a:lvl1pPr defTabSz="585216">
              <a:defRPr sz="1400" b="1" spc="84">
                <a:solidFill>
                  <a:srgbClr val="92929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6" name="スライド番号"/>
          <p:cNvSpPr txBox="1">
            <a:spLocks noGrp="1"/>
          </p:cNvSpPr>
          <p:nvPr>
            <p:ph type="sldNum" sz="quarter" idx="2"/>
          </p:nvPr>
        </p:nvSpPr>
        <p:spPr>
          <a:xfrm>
            <a:off x="6325108" y="9249664"/>
            <a:ext cx="341884" cy="371349"/>
          </a:xfrm>
          <a:prstGeom prst="rect">
            <a:avLst/>
          </a:prstGeom>
        </p:spPr>
        <p:txBody>
          <a:bodyPr lIns="65023" tIns="65023" rIns="65023" bIns="65023"/>
          <a:lstStyle>
            <a:lvl1pPr defTabSz="585216">
              <a:defRPr sz="1400" b="1" spc="84">
                <a:solidFill>
                  <a:srgbClr val="92929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スライド番号"/>
          <p:cNvSpPr txBox="1">
            <a:spLocks noGrp="1"/>
          </p:cNvSpPr>
          <p:nvPr>
            <p:ph type="sldNum" sz="quarter" idx="2"/>
          </p:nvPr>
        </p:nvSpPr>
        <p:spPr>
          <a:xfrm>
            <a:off x="12564465" y="9309100"/>
            <a:ext cx="283770" cy="287680"/>
          </a:xfrm>
          <a:prstGeom prst="rect">
            <a:avLst/>
          </a:prstGeom>
        </p:spPr>
        <p:txBody>
          <a:bodyPr/>
          <a:lstStyle>
            <a:lvl1pPr algn="r">
              <a:defRPr sz="1200"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タイトル（上）">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0" name="タイトルテキスト"/>
          <p:cNvSpPr txBox="1">
            <a:spLocks noGrp="1"/>
          </p:cNvSpPr>
          <p:nvPr>
            <p:ph type="title"/>
          </p:nvPr>
        </p:nvSpPr>
        <p:spPr>
          <a:xfrm>
            <a:off x="787400" y="254000"/>
            <a:ext cx="11430001" cy="2438401"/>
          </a:xfrm>
          <a:prstGeom prst="rect">
            <a:avLst/>
          </a:prstGeom>
        </p:spPr>
        <p:txBody>
          <a:bodyPr/>
          <a:lstStyle>
            <a:lvl1pPr algn="l">
              <a:defRPr sz="7000">
                <a:solidFill>
                  <a:srgbClr val="FFFFFF"/>
                </a:solidFill>
                <a:effectLst>
                  <a:outerShdw blurRad="50800" dist="38100" dir="5400000" rotWithShape="0">
                    <a:srgbClr val="000000"/>
                  </a:outerShdw>
                </a:effectLst>
                <a:latin typeface="Helvetica Neue Light"/>
                <a:ea typeface="Helvetica Neue Light"/>
                <a:cs typeface="Helvetica Neue Light"/>
                <a:sym typeface="Helvetica Neue Light"/>
              </a:defRPr>
            </a:lvl1pPr>
          </a:lstStyle>
          <a:p>
            <a:r>
              <a:t>タイトルテキスト</a:t>
            </a:r>
          </a:p>
        </p:txBody>
      </p:sp>
      <p:sp>
        <p:nvSpPr>
          <p:cNvPr id="151" name="スライド番号"/>
          <p:cNvSpPr txBox="1">
            <a:spLocks noGrp="1"/>
          </p:cNvSpPr>
          <p:nvPr>
            <p:ph type="sldNum" sz="quarter" idx="2"/>
          </p:nvPr>
        </p:nvSpPr>
        <p:spPr>
          <a:xfrm>
            <a:off x="12564465" y="9309100"/>
            <a:ext cx="283770" cy="287680"/>
          </a:xfrm>
          <a:prstGeom prst="rect">
            <a:avLst/>
          </a:prstGeom>
        </p:spPr>
        <p:txBody>
          <a:bodyPr/>
          <a:lstStyle>
            <a:lvl1pPr algn="r">
              <a:defRPr sz="1200"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上）">
    <p:bg>
      <p:bgPr>
        <a:solidFill>
          <a:srgbClr val="000000"/>
        </a:solidFill>
        <a:effectLst/>
      </p:bgPr>
    </p:bg>
    <p:spTree>
      <p:nvGrpSpPr>
        <p:cNvPr id="1" name=""/>
        <p:cNvGrpSpPr/>
        <p:nvPr/>
      </p:nvGrpSpPr>
      <p:grpSpPr>
        <a:xfrm>
          <a:off x="0" y="0"/>
          <a:ext cx="0" cy="0"/>
          <a:chOff x="0" y="0"/>
          <a:chExt cx="0" cy="0"/>
        </a:xfrm>
      </p:grpSpPr>
      <p:sp>
        <p:nvSpPr>
          <p:cNvPr id="158" name="タイトルテキスト"/>
          <p:cNvSpPr txBox="1">
            <a:spLocks noGrp="1"/>
          </p:cNvSpPr>
          <p:nvPr>
            <p:ph type="title"/>
          </p:nvPr>
        </p:nvSpPr>
        <p:spPr>
          <a:xfrm>
            <a:off x="952500" y="254000"/>
            <a:ext cx="11099801" cy="2159001"/>
          </a:xfrm>
          <a:prstGeom prst="rect">
            <a:avLst/>
          </a:prstGeom>
        </p:spPr>
        <p:txBody>
          <a:bodyPr/>
          <a:lstStyle>
            <a:lvl1pPr>
              <a:defRPr sz="7800">
                <a:solidFill>
                  <a:srgbClr val="FFFFFF"/>
                </a:solidFill>
              </a:defRPr>
            </a:lvl1pPr>
          </a:lstStyle>
          <a:p>
            <a:r>
              <a:t>タイトルテキスト</a:t>
            </a:r>
          </a:p>
        </p:txBody>
      </p:sp>
      <p:sp>
        <p:nvSpPr>
          <p:cNvPr id="159" name="スライド番号"/>
          <p:cNvSpPr txBox="1">
            <a:spLocks noGrp="1"/>
          </p:cNvSpPr>
          <p:nvPr>
            <p:ph type="sldNum" sz="quarter" idx="2"/>
          </p:nvPr>
        </p:nvSpPr>
        <p:spPr>
          <a:xfrm>
            <a:off x="6305397" y="9258300"/>
            <a:ext cx="381306" cy="304800"/>
          </a:xfrm>
          <a:prstGeom prst="rect">
            <a:avLst/>
          </a:prstGeom>
        </p:spPr>
        <p:txBody>
          <a:bodyPr/>
          <a:lstStyle>
            <a:lvl1pPr>
              <a:defRPr>
                <a:solidFill>
                  <a:srgbClr val="FFFFFF"/>
                </a:solidFill>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タイトル（上）">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6" name="タイトルテキスト"/>
          <p:cNvSpPr txBox="1">
            <a:spLocks noGrp="1"/>
          </p:cNvSpPr>
          <p:nvPr>
            <p:ph type="title"/>
          </p:nvPr>
        </p:nvSpPr>
        <p:spPr>
          <a:xfrm>
            <a:off x="1089152" y="260096"/>
            <a:ext cx="10826496" cy="1999489"/>
          </a:xfrm>
          <a:prstGeom prst="rect">
            <a:avLst/>
          </a:prstGeom>
        </p:spPr>
        <p:txBody>
          <a:bodyPr lIns="48767" tIns="48767" rIns="48767" bIns="48767">
            <a:noAutofit/>
          </a:bodyPr>
          <a:lstStyle>
            <a:lvl1pPr defTabSz="585216">
              <a:lnSpc>
                <a:spcPct val="90000"/>
              </a:lnSpc>
              <a:defRPr sz="5800" b="1" cap="all" spc="348">
                <a:solidFill>
                  <a:srgbClr val="929292"/>
                </a:solidFill>
                <a:latin typeface="Palatino"/>
                <a:ea typeface="Palatino"/>
                <a:cs typeface="Palatino"/>
                <a:sym typeface="Palatino"/>
              </a:defRPr>
            </a:lvl1pPr>
          </a:lstStyle>
          <a:p>
            <a:r>
              <a:t>タイトルテキスト</a:t>
            </a:r>
          </a:p>
        </p:txBody>
      </p:sp>
      <p:sp>
        <p:nvSpPr>
          <p:cNvPr id="167" name="スライド番号"/>
          <p:cNvSpPr txBox="1">
            <a:spLocks noGrp="1"/>
          </p:cNvSpPr>
          <p:nvPr>
            <p:ph type="sldNum" sz="quarter" idx="2"/>
          </p:nvPr>
        </p:nvSpPr>
        <p:spPr>
          <a:xfrm>
            <a:off x="6325108" y="9249664"/>
            <a:ext cx="341884" cy="371349"/>
          </a:xfrm>
          <a:prstGeom prst="rect">
            <a:avLst/>
          </a:prstGeom>
        </p:spPr>
        <p:txBody>
          <a:bodyPr lIns="65023" tIns="65023" rIns="65023" bIns="65023"/>
          <a:lstStyle>
            <a:lvl1pPr defTabSz="585216">
              <a:defRPr sz="1400" b="1" spc="84">
                <a:solidFill>
                  <a:srgbClr val="92929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画像（横長）">
    <p:spTree>
      <p:nvGrpSpPr>
        <p:cNvPr id="1" name=""/>
        <p:cNvGrpSpPr/>
        <p:nvPr/>
      </p:nvGrpSpPr>
      <p:grpSpPr>
        <a:xfrm>
          <a:off x="0" y="0"/>
          <a:ext cx="0" cy="0"/>
          <a:chOff x="0" y="0"/>
          <a:chExt cx="0" cy="0"/>
        </a:xfrm>
      </p:grpSpPr>
      <p:sp>
        <p:nvSpPr>
          <p:cNvPr id="20" name="イメージ"/>
          <p:cNvSpPr>
            <a:spLocks noGrp="1"/>
          </p:cNvSpPr>
          <p:nvPr>
            <p:ph type="pic" idx="13"/>
          </p:nvPr>
        </p:nvSpPr>
        <p:spPr>
          <a:xfrm>
            <a:off x="1625600" y="673100"/>
            <a:ext cx="9753600" cy="5905500"/>
          </a:xfrm>
          <a:prstGeom prst="rect">
            <a:avLst/>
          </a:prstGeom>
        </p:spPr>
        <p:txBody>
          <a:bodyPr lIns="91439" tIns="45719" rIns="91439" bIns="45719" anchor="t">
            <a:noAutofit/>
          </a:bodyPr>
          <a:lstStyle/>
          <a:p>
            <a:endParaRPr/>
          </a:p>
        </p:txBody>
      </p:sp>
      <p:sp>
        <p:nvSpPr>
          <p:cNvPr id="21" name="タイトルテキスト"/>
          <p:cNvSpPr txBox="1">
            <a:spLocks noGrp="1"/>
          </p:cNvSpPr>
          <p:nvPr>
            <p:ph type="title"/>
          </p:nvPr>
        </p:nvSpPr>
        <p:spPr>
          <a:xfrm>
            <a:off x="1270000" y="6718300"/>
            <a:ext cx="10464800" cy="1422400"/>
          </a:xfrm>
          <a:prstGeom prst="rect">
            <a:avLst/>
          </a:prstGeom>
        </p:spPr>
        <p:txBody>
          <a:bodyPr anchor="b"/>
          <a:lstStyle/>
          <a:p>
            <a:r>
              <a:t>タイトルテキスト</a:t>
            </a:r>
          </a:p>
        </p:txBody>
      </p:sp>
      <p:sp>
        <p:nvSpPr>
          <p:cNvPr id="22" name="本文レベル1…"/>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2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30" name="タイトルテキスト"/>
          <p:cNvSpPr txBox="1">
            <a:spLocks noGrp="1"/>
          </p:cNvSpPr>
          <p:nvPr>
            <p:ph type="title"/>
          </p:nvPr>
        </p:nvSpPr>
        <p:spPr>
          <a:xfrm>
            <a:off x="1270000" y="3225800"/>
            <a:ext cx="10464800" cy="3302000"/>
          </a:xfrm>
          <a:prstGeom prst="rect">
            <a:avLst/>
          </a:prstGeom>
        </p:spPr>
        <p:txBody>
          <a:bodyPr/>
          <a:lstStyle/>
          <a:p>
            <a:r>
              <a:t>タイトルテキスト</a:t>
            </a:r>
          </a:p>
        </p:txBody>
      </p:sp>
      <p:sp>
        <p:nvSpPr>
          <p:cNvPr id="3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38" name="イメージ"/>
          <p:cNvSpPr>
            <a:spLocks noGrp="1"/>
          </p:cNvSpPr>
          <p:nvPr>
            <p:ph type="pic" sz="half" idx="13"/>
          </p:nvPr>
        </p:nvSpPr>
        <p:spPr>
          <a:xfrm>
            <a:off x="6718300" y="635000"/>
            <a:ext cx="5334000" cy="8216900"/>
          </a:xfrm>
          <a:prstGeom prst="rect">
            <a:avLst/>
          </a:prstGeom>
        </p:spPr>
        <p:txBody>
          <a:bodyPr lIns="91439" tIns="45719" rIns="91439" bIns="45719" anchor="t">
            <a:noAutofit/>
          </a:bodyPr>
          <a:lstStyle/>
          <a:p>
            <a:endParaRPr/>
          </a:p>
        </p:txBody>
      </p:sp>
      <p:sp>
        <p:nvSpPr>
          <p:cNvPr id="39" name="タイトルテキスト"/>
          <p:cNvSpPr txBox="1">
            <a:spLocks noGrp="1"/>
          </p:cNvSpPr>
          <p:nvPr>
            <p:ph type="title"/>
          </p:nvPr>
        </p:nvSpPr>
        <p:spPr>
          <a:xfrm>
            <a:off x="952500" y="635000"/>
            <a:ext cx="5334000" cy="3987800"/>
          </a:xfrm>
          <a:prstGeom prst="rect">
            <a:avLst/>
          </a:prstGeom>
        </p:spPr>
        <p:txBody>
          <a:bodyPr anchor="b"/>
          <a:lstStyle>
            <a:lvl1pPr>
              <a:defRPr sz="6000"/>
            </a:lvl1pPr>
          </a:lstStyle>
          <a:p>
            <a:r>
              <a:t>タイトルテキスト</a:t>
            </a:r>
          </a:p>
        </p:txBody>
      </p:sp>
      <p:sp>
        <p:nvSpPr>
          <p:cNvPr id="40" name="本文レベル1…"/>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228600" algn="ctr">
              <a:spcBef>
                <a:spcPts val="0"/>
              </a:spcBef>
              <a:buSzTx/>
              <a:buNone/>
              <a:defRPr sz="3700"/>
            </a:lvl2pPr>
            <a:lvl3pPr marL="0" indent="457200" algn="ctr">
              <a:spcBef>
                <a:spcPts val="0"/>
              </a:spcBef>
              <a:buSzTx/>
              <a:buNone/>
              <a:defRPr sz="3700"/>
            </a:lvl3pPr>
            <a:lvl4pPr marL="0" indent="685800" algn="ctr">
              <a:spcBef>
                <a:spcPts val="0"/>
              </a:spcBef>
              <a:buSzTx/>
              <a:buNone/>
              <a:defRPr sz="3700"/>
            </a:lvl4pPr>
            <a:lvl5pPr marL="0" indent="914400" algn="ctr">
              <a:spcBef>
                <a:spcPts val="0"/>
              </a:spcBef>
              <a:buSzTx/>
              <a:buNone/>
              <a:defRPr sz="3700"/>
            </a:lvl5pPr>
          </a:lstStyle>
          <a:p>
            <a:r>
              <a:t>本文レベル1</a:t>
            </a:r>
          </a:p>
          <a:p>
            <a:pPr lvl="1"/>
            <a:r>
              <a:t>本文レベル2</a:t>
            </a:r>
          </a:p>
          <a:p>
            <a:pPr lvl="2"/>
            <a:r>
              <a:t>本文レベル3</a:t>
            </a:r>
          </a:p>
          <a:p>
            <a:pPr lvl="3"/>
            <a:r>
              <a:t>本文レベル4</a:t>
            </a:r>
          </a:p>
          <a:p>
            <a:pPr lvl="4"/>
            <a:r>
              <a:t>本文レベル5</a:t>
            </a:r>
          </a:p>
        </p:txBody>
      </p:sp>
      <p:sp>
        <p:nvSpPr>
          <p:cNvPr id="4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48" name="タイトルテキスト"/>
          <p:cNvSpPr txBox="1">
            <a:spLocks noGrp="1"/>
          </p:cNvSpPr>
          <p:nvPr>
            <p:ph type="title"/>
          </p:nvPr>
        </p:nvSpPr>
        <p:spPr>
          <a:prstGeom prst="rect">
            <a:avLst/>
          </a:prstGeom>
        </p:spPr>
        <p:txBody>
          <a:bodyPr/>
          <a:lstStyle/>
          <a:p>
            <a:r>
              <a:t>タイトルテキスト</a:t>
            </a:r>
          </a:p>
        </p:txBody>
      </p:sp>
      <p:sp>
        <p:nvSpPr>
          <p:cNvPr id="49"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56" name="タイトルテキスト"/>
          <p:cNvSpPr txBox="1">
            <a:spLocks noGrp="1"/>
          </p:cNvSpPr>
          <p:nvPr>
            <p:ph type="title"/>
          </p:nvPr>
        </p:nvSpPr>
        <p:spPr>
          <a:prstGeom prst="rect">
            <a:avLst/>
          </a:prstGeom>
        </p:spPr>
        <p:txBody>
          <a:bodyPr/>
          <a:lstStyle/>
          <a:p>
            <a:r>
              <a:t>タイトルテキスト</a:t>
            </a:r>
          </a:p>
        </p:txBody>
      </p:sp>
      <p:sp>
        <p:nvSpPr>
          <p:cNvPr id="57"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5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65" name="イメージ"/>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タイトルテキスト"/>
          <p:cNvSpPr txBox="1">
            <a:spLocks noGrp="1"/>
          </p:cNvSpPr>
          <p:nvPr>
            <p:ph type="title"/>
          </p:nvPr>
        </p:nvSpPr>
        <p:spPr>
          <a:prstGeom prst="rect">
            <a:avLst/>
          </a:prstGeom>
        </p:spPr>
        <p:txBody>
          <a:bodyPr/>
          <a:lstStyle/>
          <a:p>
            <a:r>
              <a:t>タイトルテキスト</a:t>
            </a:r>
          </a:p>
        </p:txBody>
      </p:sp>
      <p:sp>
        <p:nvSpPr>
          <p:cNvPr id="67" name="本文レベル1…"/>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本文レベル1</a:t>
            </a:r>
          </a:p>
          <a:p>
            <a:pPr lvl="1"/>
            <a:r>
              <a:t>本文レベル2</a:t>
            </a:r>
          </a:p>
          <a:p>
            <a:pPr lvl="2"/>
            <a:r>
              <a:t>本文レベル3</a:t>
            </a:r>
          </a:p>
          <a:p>
            <a:pPr lvl="3"/>
            <a:r>
              <a:t>本文レベル4</a:t>
            </a:r>
          </a:p>
          <a:p>
            <a:pPr lvl="4"/>
            <a:r>
              <a:t>本文レベル5</a:t>
            </a:r>
          </a:p>
        </p:txBody>
      </p:sp>
      <p:sp>
        <p:nvSpPr>
          <p:cNvPr id="68" name="スライド番号"/>
          <p:cNvSpPr txBox="1">
            <a:spLocks noGrp="1"/>
          </p:cNvSpPr>
          <p:nvPr>
            <p:ph type="sldNum" sz="quarter" idx="2"/>
          </p:nvPr>
        </p:nvSpPr>
        <p:spPr>
          <a:xfrm>
            <a:off x="6308360" y="9296400"/>
            <a:ext cx="381306" cy="304800"/>
          </a:xfrm>
          <a:prstGeom prst="rect">
            <a:avLst/>
          </a:prstGeom>
        </p:spPr>
        <p:txBody>
          <a:bodyPr/>
          <a:lstStyle>
            <a:lvl1pPr>
              <a:defRPr>
                <a:latin typeface="+mn-lt"/>
                <a:ea typeface="+mn-ea"/>
                <a:cs typeface="+mn-cs"/>
                <a:sym typeface="ヒラギノ角ゴ ProN W3"/>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75" name="本文レベル1…"/>
          <p:cNvSpPr txBox="1">
            <a:spLocks noGrp="1"/>
          </p:cNvSpPr>
          <p:nvPr>
            <p:ph type="body" idx="1"/>
          </p:nvPr>
        </p:nvSpPr>
        <p:spPr>
          <a:xfrm>
            <a:off x="952500" y="1270000"/>
            <a:ext cx="11099800" cy="7213600"/>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7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
        <p:nvSpPr>
          <p:cNvPr id="83" name="イメージ"/>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イメージ"/>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イメージ"/>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タイトルテキスト"/>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タイトルテキスト</a:t>
            </a:r>
          </a:p>
        </p:txBody>
      </p:sp>
      <p:sp>
        <p:nvSpPr>
          <p:cNvPr id="3" name="本文レベル1…"/>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本文レベル1</a:t>
            </a:r>
          </a:p>
          <a:p>
            <a:pPr lvl="1"/>
            <a:r>
              <a:t>本文レベル2</a:t>
            </a:r>
          </a:p>
          <a:p>
            <a:pPr lvl="2"/>
            <a:r>
              <a:t>本文レベル3</a:t>
            </a:r>
          </a:p>
          <a:p>
            <a:pPr lvl="3"/>
            <a:r>
              <a:t>本文レベル4</a:t>
            </a:r>
          </a:p>
          <a:p>
            <a:pPr lvl="4"/>
            <a:r>
              <a:t>本文レベル5</a:t>
            </a:r>
          </a:p>
        </p:txBody>
      </p:sp>
      <p:sp>
        <p:nvSpPr>
          <p:cNvPr id="4" name="スライド番号"/>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ヒラギノ角ゴ ProN W3"/>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mn-lt"/>
          <a:ea typeface="+mn-ea"/>
          <a:cs typeface="+mn-cs"/>
          <a:sym typeface="ヒラギノ角ゴ ProN W3"/>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6.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jpeg"/><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png"/><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tif"/><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6.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地域における測量技術者のこれからの役割"/>
          <p:cNvSpPr txBox="1">
            <a:spLocks noGrp="1"/>
          </p:cNvSpPr>
          <p:nvPr>
            <p:ph type="ctrTitle"/>
          </p:nvPr>
        </p:nvSpPr>
        <p:spPr>
          <a:xfrm>
            <a:off x="286891" y="1638300"/>
            <a:ext cx="12431018" cy="3302000"/>
          </a:xfrm>
          <a:prstGeom prst="rect">
            <a:avLst/>
          </a:prstGeom>
        </p:spPr>
        <p:txBody>
          <a:bodyPr/>
          <a:lstStyle/>
          <a:p>
            <a:r>
              <a:t>地域における測量技術者のこれからの役割</a:t>
            </a:r>
          </a:p>
        </p:txBody>
      </p:sp>
      <p:sp>
        <p:nvSpPr>
          <p:cNvPr id="177" name="高知工科大学 システム工学群…"/>
          <p:cNvSpPr txBox="1">
            <a:spLocks noGrp="1"/>
          </p:cNvSpPr>
          <p:nvPr>
            <p:ph type="subTitle" sz="quarter" idx="1"/>
          </p:nvPr>
        </p:nvSpPr>
        <p:spPr>
          <a:xfrm>
            <a:off x="1270000" y="6451600"/>
            <a:ext cx="10464800" cy="1130300"/>
          </a:xfrm>
          <a:prstGeom prst="rect">
            <a:avLst/>
          </a:prstGeom>
        </p:spPr>
        <p:txBody>
          <a:bodyPr/>
          <a:lstStyle/>
          <a:p>
            <a:pPr defTabSz="508254">
              <a:defRPr sz="3218"/>
            </a:pPr>
            <a:r>
              <a:t>高知工科大学　システム工学群</a:t>
            </a:r>
          </a:p>
          <a:p>
            <a:pPr defTabSz="508254">
              <a:defRPr sz="3218"/>
            </a:pPr>
            <a:r>
              <a:t>高木方隆</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Measurement by SfM on the ground"/>
          <p:cNvSpPr txBox="1">
            <a:spLocks noGrp="1"/>
          </p:cNvSpPr>
          <p:nvPr>
            <p:ph type="title"/>
          </p:nvPr>
        </p:nvSpPr>
        <p:spPr>
          <a:prstGeom prst="rect">
            <a:avLst/>
          </a:prstGeom>
        </p:spPr>
        <p:txBody>
          <a:bodyPr/>
          <a:lstStyle/>
          <a:p>
            <a:r>
              <a:t>Measurement by SfM on the ground</a:t>
            </a:r>
          </a:p>
        </p:txBody>
      </p:sp>
      <p:pic>
        <p:nvPicPr>
          <p:cNvPr id="238" name="image3.png" descr="image3.png"/>
          <p:cNvPicPr>
            <a:picLocks noChangeAspect="1"/>
          </p:cNvPicPr>
          <p:nvPr/>
        </p:nvPicPr>
        <p:blipFill>
          <a:blip r:embed="rId2">
            <a:extLst/>
          </a:blip>
          <a:stretch>
            <a:fillRect/>
          </a:stretch>
        </p:blipFill>
        <p:spPr>
          <a:xfrm>
            <a:off x="2201121" y="2623749"/>
            <a:ext cx="8251180" cy="634912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Converted VOXEL Model"/>
          <p:cNvSpPr txBox="1">
            <a:spLocks noGrp="1"/>
          </p:cNvSpPr>
          <p:nvPr>
            <p:ph type="title"/>
          </p:nvPr>
        </p:nvSpPr>
        <p:spPr>
          <a:prstGeom prst="rect">
            <a:avLst/>
          </a:prstGeom>
        </p:spPr>
        <p:txBody>
          <a:bodyPr/>
          <a:lstStyle/>
          <a:p>
            <a:r>
              <a:t>Converted VOXEL Model</a:t>
            </a:r>
          </a:p>
        </p:txBody>
      </p:sp>
      <p:pic>
        <p:nvPicPr>
          <p:cNvPr id="241" name="image6.gif" descr="image6.gif"/>
          <p:cNvPicPr>
            <a:picLocks/>
          </p:cNvPicPr>
          <p:nvPr/>
        </p:nvPicPr>
        <p:blipFill>
          <a:blip r:embed="rId2">
            <a:extLst/>
          </a:blip>
          <a:stretch>
            <a:fillRect/>
          </a:stretch>
        </p:blipFill>
        <p:spPr>
          <a:xfrm>
            <a:off x="1046889" y="2070997"/>
            <a:ext cx="10501377" cy="712012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DSC08220.jpeg" descr="DSC08220.jpeg"/>
          <p:cNvPicPr>
            <a:picLocks noChangeAspect="1"/>
          </p:cNvPicPr>
          <p:nvPr/>
        </p:nvPicPr>
        <p:blipFill>
          <a:blip r:embed="rId2">
            <a:extLst/>
          </a:blip>
          <a:stretch>
            <a:fillRect/>
          </a:stretch>
        </p:blipFill>
        <p:spPr>
          <a:xfrm>
            <a:off x="-506348" y="206126"/>
            <a:ext cx="14017496" cy="9341348"/>
          </a:xfrm>
          <a:prstGeom prst="rect">
            <a:avLst/>
          </a:prstGeom>
          <a:ln w="12700">
            <a:miter lim="400000"/>
          </a:ln>
        </p:spPr>
      </p:pic>
      <p:sp>
        <p:nvSpPr>
          <p:cNvPr id="244"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245" name="3Dプリンタ"/>
          <p:cNvSpPr txBox="1"/>
          <p:nvPr/>
        </p:nvSpPr>
        <p:spPr>
          <a:xfrm>
            <a:off x="4543424" y="430212"/>
            <a:ext cx="3917951" cy="1120776"/>
          </a:xfrm>
          <a:prstGeom prst="rect">
            <a:avLst/>
          </a:prstGeom>
          <a:ln w="12700">
            <a:miter lim="400000"/>
          </a:ln>
          <a:effectLst>
            <a:outerShdw blurRad="38100" dist="1016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6400">
                <a:solidFill>
                  <a:srgbClr val="FFFFFF"/>
                </a:solidFill>
                <a:latin typeface="Osaka"/>
                <a:ea typeface="Osaka"/>
                <a:cs typeface="Osaka"/>
                <a:sym typeface="Osaka"/>
              </a:defRPr>
            </a:lvl1pPr>
          </a:lstStyle>
          <a:p>
            <a:r>
              <a:t>3Dプリンタ</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DSC08222.jpeg" descr="DSC08222.jpeg"/>
          <p:cNvPicPr>
            <a:picLocks noChangeAspect="1"/>
          </p:cNvPicPr>
          <p:nvPr/>
        </p:nvPicPr>
        <p:blipFill>
          <a:blip r:embed="rId2">
            <a:extLst/>
          </a:blip>
          <a:stretch>
            <a:fillRect/>
          </a:stretch>
        </p:blipFill>
        <p:spPr>
          <a:xfrm>
            <a:off x="-958651" y="-95291"/>
            <a:ext cx="14922102" cy="9944182"/>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高知県ドローン…"/>
          <p:cNvSpPr txBox="1">
            <a:spLocks noGrp="1"/>
          </p:cNvSpPr>
          <p:nvPr>
            <p:ph type="title"/>
          </p:nvPr>
        </p:nvSpPr>
        <p:spPr>
          <a:prstGeom prst="rect">
            <a:avLst/>
          </a:prstGeom>
        </p:spPr>
        <p:txBody>
          <a:bodyPr/>
          <a:lstStyle/>
          <a:p>
            <a:pPr>
              <a:defRPr>
                <a:solidFill>
                  <a:srgbClr val="000000"/>
                </a:solidFill>
              </a:defRPr>
            </a:pPr>
            <a:r>
              <a:t>高知県ドローン</a:t>
            </a:r>
          </a:p>
          <a:p>
            <a:pPr>
              <a:defRPr>
                <a:solidFill>
                  <a:srgbClr val="000000"/>
                </a:solidFill>
              </a:defRPr>
            </a:pPr>
            <a:r>
              <a:t>安全推進協議会</a:t>
            </a:r>
          </a:p>
        </p:txBody>
      </p:sp>
      <p:sp>
        <p:nvSpPr>
          <p:cNvPr id="250" name="講習会の実施（GPS機能なしでの飛行訓練）…"/>
          <p:cNvSpPr txBox="1">
            <a:spLocks noGrp="1"/>
          </p:cNvSpPr>
          <p:nvPr>
            <p:ph type="body" idx="1"/>
          </p:nvPr>
        </p:nvSpPr>
        <p:spPr>
          <a:prstGeom prst="rect">
            <a:avLst/>
          </a:prstGeom>
        </p:spPr>
        <p:txBody>
          <a:bodyPr/>
          <a:lstStyle/>
          <a:p>
            <a:pPr>
              <a:buBlip>
                <a:blip r:embed="rId2"/>
              </a:buBlip>
              <a:defRPr>
                <a:solidFill>
                  <a:srgbClr val="000000"/>
                </a:solidFill>
              </a:defRPr>
            </a:pPr>
            <a:r>
              <a:t>講習会の実施（GPS機能なしでの飛行訓練）</a:t>
            </a:r>
          </a:p>
          <a:p>
            <a:pPr>
              <a:buBlip>
                <a:blip r:embed="rId2"/>
              </a:buBlip>
              <a:defRPr>
                <a:solidFill>
                  <a:srgbClr val="000000"/>
                </a:solidFill>
              </a:defRPr>
            </a:pPr>
            <a:r>
              <a:t>練習場の開拓</a:t>
            </a:r>
          </a:p>
          <a:p>
            <a:pPr>
              <a:buBlip>
                <a:blip r:embed="rId2"/>
              </a:buBlip>
              <a:defRPr>
                <a:solidFill>
                  <a:srgbClr val="000000"/>
                </a:solidFill>
              </a:defRPr>
            </a:pPr>
            <a:r>
              <a:t>他機関との情報共有</a:t>
            </a:r>
          </a:p>
          <a:p>
            <a:pPr>
              <a:buBlip>
                <a:blip r:embed="rId2"/>
              </a:buBlip>
              <a:defRPr>
                <a:solidFill>
                  <a:srgbClr val="000000"/>
                </a:solidFill>
              </a:defRPr>
            </a:pPr>
            <a:r>
              <a:t>メタデータの共有，データシェアリング</a:t>
            </a:r>
          </a:p>
          <a:p>
            <a:pPr>
              <a:buBlip>
                <a:blip r:embed="rId2"/>
              </a:buBlip>
              <a:defRPr>
                <a:solidFill>
                  <a:srgbClr val="000000"/>
                </a:solidFill>
              </a:defRPr>
            </a:pPr>
            <a:r>
              <a:t>イベントの開催</a:t>
            </a:r>
          </a:p>
        </p:txBody>
      </p:sp>
      <p:sp>
        <p:nvSpPr>
          <p:cNvPr id="25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pic>
        <p:nvPicPr>
          <p:cNvPr id="254" name="IMGP4368.jpg" descr="IMGP4368.jpg"/>
          <p:cNvPicPr>
            <a:picLocks noChangeAspect="1"/>
          </p:cNvPicPr>
          <p:nvPr/>
        </p:nvPicPr>
        <p:blipFill>
          <a:blip r:embed="rId2">
            <a:extLst/>
          </a:blip>
          <a:stretch>
            <a:fillRect/>
          </a:stretch>
        </p:blipFill>
        <p:spPr>
          <a:xfrm>
            <a:off x="-957834" y="11150"/>
            <a:ext cx="14611560" cy="9731300"/>
          </a:xfrm>
          <a:prstGeom prst="rect">
            <a:avLst/>
          </a:prstGeom>
          <a:ln w="12700">
            <a:miter lim="400000"/>
          </a:ln>
        </p:spPr>
      </p:pic>
      <p:sp>
        <p:nvSpPr>
          <p:cNvPr id="255" name="IoT時代のRaspberry Pi"/>
          <p:cNvSpPr txBox="1"/>
          <p:nvPr/>
        </p:nvSpPr>
        <p:spPr>
          <a:xfrm>
            <a:off x="2243137" y="212268"/>
            <a:ext cx="8518526" cy="1120776"/>
          </a:xfrm>
          <a:prstGeom prst="rect">
            <a:avLst/>
          </a:prstGeom>
          <a:ln w="12700">
            <a:miter lim="400000"/>
          </a:ln>
          <a:effectLst>
            <a:outerShdw blurRad="38100" dist="1016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6400">
                <a:solidFill>
                  <a:srgbClr val="FFFFFF"/>
                </a:solidFill>
                <a:latin typeface="Osaka"/>
                <a:ea typeface="Osaka"/>
                <a:cs typeface="Osaka"/>
                <a:sym typeface="Osaka"/>
              </a:defRPr>
            </a:lvl1pPr>
          </a:lstStyle>
          <a:p>
            <a:r>
              <a:t>IoT時代のRaspberry Pi</a:t>
            </a:r>
          </a:p>
        </p:txBody>
      </p:sp>
      <p:sp>
        <p:nvSpPr>
          <p:cNvPr id="256" name="発祥国はEngland"/>
          <p:cNvSpPr txBox="1"/>
          <p:nvPr/>
        </p:nvSpPr>
        <p:spPr>
          <a:xfrm>
            <a:off x="8744210" y="1329944"/>
            <a:ext cx="3481819" cy="688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EBECEA"/>
                </a:solidFill>
                <a:latin typeface="Palatino"/>
                <a:ea typeface="Palatino"/>
                <a:cs typeface="Palatino"/>
                <a:sym typeface="Palatino"/>
              </a:defRPr>
            </a:lvl1pPr>
          </a:lstStyle>
          <a:p>
            <a:r>
              <a:t>発祥国はEngland</a:t>
            </a:r>
          </a:p>
        </p:txBody>
      </p:sp>
      <p:sp>
        <p:nvSpPr>
          <p:cNvPr id="257" name="本体"/>
          <p:cNvSpPr txBox="1"/>
          <p:nvPr/>
        </p:nvSpPr>
        <p:spPr>
          <a:xfrm>
            <a:off x="8957818" y="6400292"/>
            <a:ext cx="10063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EBECEA"/>
                </a:solidFill>
                <a:latin typeface="Palatino"/>
                <a:ea typeface="Palatino"/>
                <a:cs typeface="Palatino"/>
                <a:sym typeface="Palatino"/>
              </a:defRPr>
            </a:lvl1pPr>
          </a:lstStyle>
          <a:p>
            <a:r>
              <a:t>本体</a:t>
            </a:r>
          </a:p>
        </p:txBody>
      </p:sp>
      <p:sp>
        <p:nvSpPr>
          <p:cNvPr id="258" name="センサ"/>
          <p:cNvSpPr txBox="1"/>
          <p:nvPr/>
        </p:nvSpPr>
        <p:spPr>
          <a:xfrm>
            <a:off x="1426718" y="7083043"/>
            <a:ext cx="1438149" cy="561849"/>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EBECEA"/>
                </a:solidFill>
                <a:latin typeface="Palatino"/>
                <a:ea typeface="Palatino"/>
                <a:cs typeface="Palatino"/>
                <a:sym typeface="Palatino"/>
              </a:defRPr>
            </a:lvl1pPr>
          </a:lstStyle>
          <a:p>
            <a:r>
              <a:t>センサ</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プログラミング技能は重要！"/>
          <p:cNvSpPr txBox="1">
            <a:spLocks noGrp="1"/>
          </p:cNvSpPr>
          <p:nvPr>
            <p:ph type="title"/>
          </p:nvPr>
        </p:nvSpPr>
        <p:spPr>
          <a:prstGeom prst="rect">
            <a:avLst/>
          </a:prstGeom>
        </p:spPr>
        <p:txBody>
          <a:bodyPr/>
          <a:lstStyle>
            <a:lvl1pPr>
              <a:defRPr>
                <a:solidFill>
                  <a:srgbClr val="000000"/>
                </a:solidFill>
              </a:defRPr>
            </a:lvl1pPr>
          </a:lstStyle>
          <a:p>
            <a:r>
              <a:t>プログラミング技能は重要！</a:t>
            </a:r>
          </a:p>
        </p:txBody>
      </p:sp>
      <p:sp>
        <p:nvSpPr>
          <p:cNvPr id="261" name="命令型言語…"/>
          <p:cNvSpPr txBox="1">
            <a:spLocks noGrp="1"/>
          </p:cNvSpPr>
          <p:nvPr>
            <p:ph type="body" idx="1"/>
          </p:nvPr>
        </p:nvSpPr>
        <p:spPr>
          <a:prstGeom prst="rect">
            <a:avLst/>
          </a:prstGeom>
        </p:spPr>
        <p:txBody>
          <a:bodyPr/>
          <a:lstStyle/>
          <a:p>
            <a:pPr>
              <a:buBlip>
                <a:blip r:embed="rId2"/>
              </a:buBlip>
              <a:defRPr>
                <a:solidFill>
                  <a:srgbClr val="000000"/>
                </a:solidFill>
              </a:defRPr>
            </a:pPr>
            <a:r>
              <a:t>命令型言語</a:t>
            </a:r>
          </a:p>
          <a:p>
            <a:pPr lvl="1">
              <a:buBlip>
                <a:blip r:embed="rId2"/>
              </a:buBlip>
              <a:defRPr>
                <a:solidFill>
                  <a:srgbClr val="000000"/>
                </a:solidFill>
              </a:defRPr>
            </a:pPr>
            <a:r>
              <a:t>Fortran, COBOL, BASIC, PASCAL, C言語</a:t>
            </a:r>
          </a:p>
          <a:p>
            <a:pPr>
              <a:buBlip>
                <a:blip r:embed="rId2"/>
              </a:buBlip>
              <a:defRPr>
                <a:solidFill>
                  <a:srgbClr val="000000"/>
                </a:solidFill>
              </a:defRPr>
            </a:pPr>
            <a:r>
              <a:t>オブジェクト指向言語</a:t>
            </a:r>
          </a:p>
          <a:p>
            <a:pPr lvl="1">
              <a:buBlip>
                <a:blip r:embed="rId2"/>
              </a:buBlip>
              <a:defRPr>
                <a:solidFill>
                  <a:srgbClr val="000000"/>
                </a:solidFill>
              </a:defRPr>
            </a:pPr>
            <a:r>
              <a:t>Java, C++,Perl, PHP, Java Script, Ruby, Python</a:t>
            </a:r>
          </a:p>
        </p:txBody>
      </p:sp>
      <p:sp>
        <p:nvSpPr>
          <p:cNvPr id="262"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263" name="楕円"/>
          <p:cNvSpPr/>
          <p:nvPr/>
        </p:nvSpPr>
        <p:spPr>
          <a:xfrm>
            <a:off x="8751555" y="6795007"/>
            <a:ext cx="1893063" cy="890779"/>
          </a:xfrm>
          <a:prstGeom prst="ellipse">
            <a:avLst/>
          </a:prstGeom>
          <a:ln w="76200">
            <a:solidFill>
              <a:srgbClr val="F5D328"/>
            </a:solidFill>
            <a:miter lim="400000"/>
          </a:ln>
        </p:spPr>
        <p:txBody>
          <a:bodyPr lIns="48767" tIns="48767" rIns="48767" bIns="48767" anchor="ctr"/>
          <a:lstStyle/>
          <a:p>
            <a:pPr defTabSz="585216">
              <a:defRPr sz="34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ythonの特徴"/>
          <p:cNvSpPr txBox="1">
            <a:spLocks noGrp="1"/>
          </p:cNvSpPr>
          <p:nvPr>
            <p:ph type="title"/>
          </p:nvPr>
        </p:nvSpPr>
        <p:spPr>
          <a:prstGeom prst="rect">
            <a:avLst/>
          </a:prstGeom>
        </p:spPr>
        <p:txBody>
          <a:bodyPr/>
          <a:lstStyle>
            <a:lvl1pPr>
              <a:defRPr>
                <a:solidFill>
                  <a:srgbClr val="000000"/>
                </a:solidFill>
              </a:defRPr>
            </a:lvl1pPr>
          </a:lstStyle>
          <a:p>
            <a:r>
              <a:t>Pythonの特徴</a:t>
            </a:r>
          </a:p>
        </p:txBody>
      </p:sp>
      <p:sp>
        <p:nvSpPr>
          <p:cNvPr id="266" name="Python は，Object指向のスクリプト言語…"/>
          <p:cNvSpPr txBox="1">
            <a:spLocks noGrp="1"/>
          </p:cNvSpPr>
          <p:nvPr>
            <p:ph type="body" idx="1"/>
          </p:nvPr>
        </p:nvSpPr>
        <p:spPr>
          <a:prstGeom prst="rect">
            <a:avLst/>
          </a:prstGeom>
        </p:spPr>
        <p:txBody>
          <a:bodyPr/>
          <a:lstStyle/>
          <a:p>
            <a:pPr>
              <a:buBlip>
                <a:blip r:embed="rId2"/>
              </a:buBlip>
              <a:defRPr>
                <a:solidFill>
                  <a:srgbClr val="000000"/>
                </a:solidFill>
              </a:defRPr>
            </a:pPr>
            <a:r>
              <a:t>Python は，Object指向のスクリプト言語</a:t>
            </a:r>
          </a:p>
          <a:p>
            <a:pPr>
              <a:buBlip>
                <a:blip r:embed="rId2"/>
              </a:buBlip>
              <a:defRPr>
                <a:solidFill>
                  <a:srgbClr val="000000"/>
                </a:solidFill>
              </a:defRPr>
            </a:pPr>
            <a:r>
              <a:t>インタープリタとしても活用</a:t>
            </a:r>
          </a:p>
          <a:p>
            <a:pPr>
              <a:buBlip>
                <a:blip r:embed="rId2"/>
              </a:buBlip>
              <a:defRPr>
                <a:solidFill>
                  <a:srgbClr val="000000"/>
                </a:solidFill>
              </a:defRPr>
            </a:pPr>
            <a:r>
              <a:t>メソッドを使って短い文で実行可能</a:t>
            </a:r>
          </a:p>
          <a:p>
            <a:pPr>
              <a:buBlip>
                <a:blip r:embed="rId2"/>
              </a:buBlip>
              <a:defRPr>
                <a:solidFill>
                  <a:srgbClr val="000000"/>
                </a:solidFill>
              </a:defRPr>
            </a:pPr>
            <a:r>
              <a:t>プロトタイプの作成には極めて便利</a:t>
            </a:r>
          </a:p>
          <a:p>
            <a:pPr>
              <a:buBlip>
                <a:blip r:embed="rId2"/>
              </a:buBlip>
              <a:defRPr>
                <a:solidFill>
                  <a:srgbClr val="000000"/>
                </a:solidFill>
              </a:defRPr>
            </a:pPr>
            <a:r>
              <a:t>処理時間の遅いことが短所</a:t>
            </a:r>
          </a:p>
        </p:txBody>
      </p:sp>
      <p:sp>
        <p:nvSpPr>
          <p:cNvPr id="267"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豊富なライブラリ群"/>
          <p:cNvSpPr txBox="1">
            <a:spLocks noGrp="1"/>
          </p:cNvSpPr>
          <p:nvPr>
            <p:ph type="title"/>
          </p:nvPr>
        </p:nvSpPr>
        <p:spPr>
          <a:prstGeom prst="rect">
            <a:avLst/>
          </a:prstGeom>
        </p:spPr>
        <p:txBody>
          <a:bodyPr/>
          <a:lstStyle>
            <a:lvl1pPr>
              <a:defRPr>
                <a:solidFill>
                  <a:srgbClr val="000000"/>
                </a:solidFill>
              </a:defRPr>
            </a:lvl1pPr>
          </a:lstStyle>
          <a:p>
            <a:r>
              <a:t>豊富なライブラリ群</a:t>
            </a:r>
          </a:p>
        </p:txBody>
      </p:sp>
      <p:sp>
        <p:nvSpPr>
          <p:cNvPr id="270" name="統計解析：Pandas, StatsModels…"/>
          <p:cNvSpPr txBox="1">
            <a:spLocks noGrp="1"/>
          </p:cNvSpPr>
          <p:nvPr>
            <p:ph type="body" idx="1"/>
          </p:nvPr>
        </p:nvSpPr>
        <p:spPr>
          <a:prstGeom prst="rect">
            <a:avLst/>
          </a:prstGeom>
        </p:spPr>
        <p:txBody>
          <a:bodyPr/>
          <a:lstStyle/>
          <a:p>
            <a:pPr>
              <a:lnSpc>
                <a:spcPct val="70000"/>
              </a:lnSpc>
              <a:buBlip>
                <a:blip r:embed="rId2"/>
              </a:buBlip>
              <a:defRPr>
                <a:solidFill>
                  <a:srgbClr val="000000"/>
                </a:solidFill>
              </a:defRPr>
            </a:pPr>
            <a:r>
              <a:t>統計解析：Pandas, StatsModels</a:t>
            </a:r>
          </a:p>
          <a:p>
            <a:pPr>
              <a:lnSpc>
                <a:spcPct val="70000"/>
              </a:lnSpc>
              <a:buBlip>
                <a:blip r:embed="rId2"/>
              </a:buBlip>
              <a:defRPr>
                <a:solidFill>
                  <a:srgbClr val="000000"/>
                </a:solidFill>
              </a:defRPr>
            </a:pPr>
            <a:r>
              <a:t>数値解析：NumPy, SciPy</a:t>
            </a:r>
          </a:p>
          <a:p>
            <a:pPr>
              <a:lnSpc>
                <a:spcPct val="70000"/>
              </a:lnSpc>
              <a:buBlip>
                <a:blip r:embed="rId2"/>
              </a:buBlip>
              <a:defRPr>
                <a:solidFill>
                  <a:srgbClr val="000000"/>
                </a:solidFill>
              </a:defRPr>
            </a:pPr>
            <a:r>
              <a:t>地理情報処理：GDAL/OGR, Pyproj</a:t>
            </a:r>
          </a:p>
          <a:p>
            <a:pPr>
              <a:lnSpc>
                <a:spcPct val="70000"/>
              </a:lnSpc>
              <a:buBlip>
                <a:blip r:embed="rId2"/>
              </a:buBlip>
              <a:defRPr>
                <a:solidFill>
                  <a:srgbClr val="000000"/>
                </a:solidFill>
              </a:defRPr>
            </a:pPr>
            <a:r>
              <a:t>画像処理/グラフィクス：PIL, OpenCV, OpenGL</a:t>
            </a:r>
          </a:p>
          <a:p>
            <a:pPr>
              <a:lnSpc>
                <a:spcPct val="70000"/>
              </a:lnSpc>
              <a:buBlip>
                <a:blip r:embed="rId2"/>
              </a:buBlip>
              <a:defRPr>
                <a:solidFill>
                  <a:srgbClr val="000000"/>
                </a:solidFill>
              </a:defRPr>
            </a:pPr>
            <a:r>
              <a:t>天体軌道計算：Pyephem</a:t>
            </a:r>
          </a:p>
          <a:p>
            <a:pPr>
              <a:lnSpc>
                <a:spcPct val="70000"/>
              </a:lnSpc>
              <a:buBlip>
                <a:blip r:embed="rId2"/>
              </a:buBlip>
              <a:defRPr>
                <a:solidFill>
                  <a:srgbClr val="000000"/>
                </a:solidFill>
              </a:defRPr>
            </a:pPr>
            <a:r>
              <a:t>XML解析：minidom</a:t>
            </a:r>
          </a:p>
        </p:txBody>
      </p:sp>
      <p:sp>
        <p:nvSpPr>
          <p:cNvPr id="271"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272" name="この他にも膨大なライブラリが利用可能"/>
          <p:cNvSpPr/>
          <p:nvPr/>
        </p:nvSpPr>
        <p:spPr>
          <a:xfrm>
            <a:off x="5147818" y="8441436"/>
            <a:ext cx="7000749" cy="5110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000">
                <a:effectLst>
                  <a:outerShdw blurRad="38100" dist="12700" dir="5400000" rotWithShape="0">
                    <a:srgbClr val="000000">
                      <a:alpha val="50000"/>
                    </a:srgbClr>
                  </a:outerShdw>
                </a:effectLst>
                <a:latin typeface="Palatino"/>
                <a:ea typeface="Palatino"/>
                <a:cs typeface="Palatino"/>
                <a:sym typeface="Palatino"/>
              </a:defRPr>
            </a:lvl1pPr>
          </a:lstStyle>
          <a:p>
            <a:r>
              <a:t>この他にも膨大なライブラリが利用可能</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社会・経済の状況を考える"/>
          <p:cNvSpPr txBox="1">
            <a:spLocks noGrp="1"/>
          </p:cNvSpPr>
          <p:nvPr>
            <p:ph type="title"/>
          </p:nvPr>
        </p:nvSpPr>
        <p:spPr>
          <a:xfrm>
            <a:off x="1089152" y="487680"/>
            <a:ext cx="10826496" cy="1999489"/>
          </a:xfrm>
          <a:prstGeom prst="rect">
            <a:avLst/>
          </a:prstGeom>
        </p:spPr>
        <p:txBody>
          <a:bodyPr/>
          <a:lstStyle>
            <a:lvl1pPr>
              <a:defRPr>
                <a:solidFill>
                  <a:srgbClr val="000000"/>
                </a:solidFill>
              </a:defRPr>
            </a:lvl1pPr>
          </a:lstStyle>
          <a:p>
            <a:r>
              <a:t>社会・経済の状況を考える</a:t>
            </a:r>
          </a:p>
        </p:txBody>
      </p:sp>
      <p:sp>
        <p:nvSpPr>
          <p:cNvPr id="275" name="分業化の時代はピークを越えた…"/>
          <p:cNvSpPr txBox="1">
            <a:spLocks noGrp="1"/>
          </p:cNvSpPr>
          <p:nvPr>
            <p:ph type="body" idx="1"/>
          </p:nvPr>
        </p:nvSpPr>
        <p:spPr>
          <a:prstGeom prst="rect">
            <a:avLst/>
          </a:prstGeom>
        </p:spPr>
        <p:txBody>
          <a:bodyPr/>
          <a:lstStyle/>
          <a:p>
            <a:pPr>
              <a:lnSpc>
                <a:spcPct val="70000"/>
              </a:lnSpc>
              <a:buBlip>
                <a:blip r:embed="rId2"/>
              </a:buBlip>
              <a:defRPr>
                <a:solidFill>
                  <a:srgbClr val="000000"/>
                </a:solidFill>
              </a:defRPr>
            </a:pPr>
            <a:r>
              <a:t>分業化の時代はピークを越えた</a:t>
            </a:r>
          </a:p>
          <a:p>
            <a:pPr lvl="1">
              <a:lnSpc>
                <a:spcPct val="70000"/>
              </a:lnSpc>
              <a:buBlip>
                <a:blip r:embed="rId2"/>
              </a:buBlip>
              <a:defRPr>
                <a:solidFill>
                  <a:srgbClr val="000000"/>
                </a:solidFill>
              </a:defRPr>
            </a:pPr>
            <a:r>
              <a:t>貨幣経済の発展が分業化を促進させてきた</a:t>
            </a:r>
          </a:p>
          <a:p>
            <a:pPr lvl="1">
              <a:lnSpc>
                <a:spcPct val="70000"/>
              </a:lnSpc>
              <a:buBlip>
                <a:blip r:embed="rId2"/>
              </a:buBlip>
              <a:defRPr>
                <a:solidFill>
                  <a:srgbClr val="000000"/>
                </a:solidFill>
              </a:defRPr>
            </a:pPr>
            <a:r>
              <a:t>おかげで必要なIoTを安価に自作できる時代が到来</a:t>
            </a:r>
          </a:p>
          <a:p>
            <a:pPr lvl="1">
              <a:lnSpc>
                <a:spcPct val="70000"/>
              </a:lnSpc>
              <a:buBlip>
                <a:blip r:embed="rId2"/>
              </a:buBlip>
              <a:defRPr>
                <a:solidFill>
                  <a:srgbClr val="000000"/>
                </a:solidFill>
              </a:defRPr>
            </a:pPr>
            <a:r>
              <a:t>BtoCの大企業はコストに見合わないため苦戦している</a:t>
            </a:r>
          </a:p>
          <a:p>
            <a:pPr>
              <a:lnSpc>
                <a:spcPct val="70000"/>
              </a:lnSpc>
              <a:buBlip>
                <a:blip r:embed="rId2"/>
              </a:buBlip>
              <a:defRPr>
                <a:solidFill>
                  <a:srgbClr val="000000"/>
                </a:solidFill>
              </a:defRPr>
            </a:pPr>
            <a:r>
              <a:t>グローバル社会の限界も見えてきている</a:t>
            </a:r>
          </a:p>
          <a:p>
            <a:pPr lvl="1">
              <a:lnSpc>
                <a:spcPct val="70000"/>
              </a:lnSpc>
              <a:buBlip>
                <a:blip r:embed="rId2"/>
              </a:buBlip>
              <a:defRPr>
                <a:solidFill>
                  <a:srgbClr val="000000"/>
                </a:solidFill>
              </a:defRPr>
            </a:pPr>
            <a:r>
              <a:t>今後は危機管理の観点から自給率アップが必要</a:t>
            </a:r>
          </a:p>
          <a:p>
            <a:pPr lvl="1">
              <a:lnSpc>
                <a:spcPct val="70000"/>
              </a:lnSpc>
              <a:buBlip>
                <a:blip r:embed="rId2"/>
              </a:buBlip>
              <a:defRPr>
                <a:solidFill>
                  <a:srgbClr val="000000"/>
                </a:solidFill>
              </a:defRPr>
            </a:pPr>
            <a:r>
              <a:t>アウトソーシングではなくインハウスへ</a:t>
            </a:r>
          </a:p>
        </p:txBody>
      </p:sp>
      <p:sp>
        <p:nvSpPr>
          <p:cNvPr id="27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技術者に求められるものは？"/>
          <p:cNvSpPr txBox="1">
            <a:spLocks noGrp="1"/>
          </p:cNvSpPr>
          <p:nvPr>
            <p:ph type="title"/>
          </p:nvPr>
        </p:nvSpPr>
        <p:spPr>
          <a:prstGeom prst="rect">
            <a:avLst/>
          </a:prstGeom>
        </p:spPr>
        <p:txBody>
          <a:bodyPr/>
          <a:lstStyle>
            <a:lvl1pPr>
              <a:defRPr>
                <a:solidFill>
                  <a:srgbClr val="000000"/>
                </a:solidFill>
              </a:defRPr>
            </a:lvl1pPr>
          </a:lstStyle>
          <a:p>
            <a:r>
              <a:t>技術者に求められるものは？</a:t>
            </a:r>
          </a:p>
        </p:txBody>
      </p:sp>
      <p:sp>
        <p:nvSpPr>
          <p:cNvPr id="180" name="専門分野にとらわれない勉学意欲…"/>
          <p:cNvSpPr txBox="1">
            <a:spLocks noGrp="1"/>
          </p:cNvSpPr>
          <p:nvPr>
            <p:ph type="body" idx="1"/>
          </p:nvPr>
        </p:nvSpPr>
        <p:spPr>
          <a:prstGeom prst="rect">
            <a:avLst/>
          </a:prstGeom>
        </p:spPr>
        <p:txBody>
          <a:bodyPr/>
          <a:lstStyle/>
          <a:p>
            <a:pPr>
              <a:lnSpc>
                <a:spcPct val="70000"/>
              </a:lnSpc>
              <a:buBlip>
                <a:blip r:embed="rId2"/>
              </a:buBlip>
              <a:defRPr sz="4000">
                <a:solidFill>
                  <a:srgbClr val="000000"/>
                </a:solidFill>
              </a:defRPr>
            </a:pPr>
            <a:r>
              <a:t>専門分野にとらわれない勉学意欲</a:t>
            </a:r>
          </a:p>
          <a:p>
            <a:pPr>
              <a:lnSpc>
                <a:spcPct val="70000"/>
              </a:lnSpc>
              <a:buBlip>
                <a:blip r:embed="rId2"/>
              </a:buBlip>
              <a:defRPr sz="4000">
                <a:solidFill>
                  <a:srgbClr val="000000"/>
                </a:solidFill>
              </a:defRPr>
            </a:pPr>
            <a:r>
              <a:t>幅広い専門性を持つコミュニティとの接点</a:t>
            </a:r>
          </a:p>
          <a:p>
            <a:pPr>
              <a:lnSpc>
                <a:spcPct val="70000"/>
              </a:lnSpc>
              <a:buBlip>
                <a:blip r:embed="rId2"/>
              </a:buBlip>
              <a:defRPr sz="4000">
                <a:solidFill>
                  <a:srgbClr val="000000"/>
                </a:solidFill>
              </a:defRPr>
            </a:pPr>
            <a:r>
              <a:t>業務における</a:t>
            </a:r>
            <a:r>
              <a:rPr>
                <a:latin typeface="ヒラギノ角ゴ Pro W6"/>
                <a:ea typeface="ヒラギノ角ゴ Pro W6"/>
                <a:cs typeface="ヒラギノ角ゴ Pro W6"/>
                <a:sym typeface="ヒラギノ角ゴ Pro W6"/>
              </a:rPr>
              <a:t>社会貢献</a:t>
            </a:r>
            <a:r>
              <a:t>の意識</a:t>
            </a:r>
          </a:p>
          <a:p>
            <a:pPr>
              <a:lnSpc>
                <a:spcPct val="70000"/>
              </a:lnSpc>
              <a:buBlip>
                <a:blip r:embed="rId2"/>
              </a:buBlip>
              <a:defRPr sz="4000">
                <a:solidFill>
                  <a:srgbClr val="000000"/>
                </a:solidFill>
              </a:defRPr>
            </a:pPr>
            <a:r>
              <a:rPr>
                <a:latin typeface="ヒラギノ角ゴ Pro W6"/>
                <a:ea typeface="ヒラギノ角ゴ Pro W6"/>
                <a:cs typeface="ヒラギノ角ゴ Pro W6"/>
                <a:sym typeface="ヒラギノ角ゴ Pro W6"/>
              </a:rPr>
              <a:t>趣味</a:t>
            </a:r>
            <a:r>
              <a:t>（仕事の中にも趣味を持てる余裕）</a:t>
            </a:r>
          </a:p>
        </p:txBody>
      </p:sp>
      <p:sp>
        <p:nvSpPr>
          <p:cNvPr id="181" name="スライド番号"/>
          <p:cNvSpPr txBox="1">
            <a:spLocks noGrp="1"/>
          </p:cNvSpPr>
          <p:nvPr>
            <p:ph type="sldNum" sz="quarter" idx="2"/>
          </p:nvPr>
        </p:nvSpPr>
        <p:spPr>
          <a:xfrm>
            <a:off x="6374891" y="9249664"/>
            <a:ext cx="242317"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pasted-image-small.png" descr="pasted-image-small.png"/>
          <p:cNvPicPr>
            <a:picLocks noChangeAspect="1"/>
          </p:cNvPicPr>
          <p:nvPr/>
        </p:nvPicPr>
        <p:blipFill>
          <a:blip r:embed="rId3">
            <a:extLst/>
          </a:blip>
          <a:stretch>
            <a:fillRect/>
          </a:stretch>
        </p:blipFill>
        <p:spPr>
          <a:xfrm>
            <a:off x="-1035518" y="-115967"/>
            <a:ext cx="15075836" cy="9985534"/>
          </a:xfrm>
          <a:prstGeom prst="rect">
            <a:avLst/>
          </a:prstGeom>
          <a:ln w="12700">
            <a:miter lim="400000"/>
          </a:ln>
        </p:spPr>
      </p:pic>
      <p:sp>
        <p:nvSpPr>
          <p:cNvPr id="385" name="都市のあるべき姿"/>
          <p:cNvSpPr txBox="1"/>
          <p:nvPr/>
        </p:nvSpPr>
        <p:spPr>
          <a:xfrm>
            <a:off x="326748" y="351532"/>
            <a:ext cx="6223001" cy="1120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400">
                <a:solidFill>
                  <a:srgbClr val="FFFFFF"/>
                </a:solidFill>
                <a:latin typeface="Osaka"/>
                <a:ea typeface="Osaka"/>
                <a:cs typeface="Osaka"/>
                <a:sym typeface="Osaka"/>
              </a:defRPr>
            </a:lvl1pPr>
          </a:lstStyle>
          <a:p>
            <a:r>
              <a:t>都市のあるべき姿</a:t>
            </a:r>
          </a:p>
        </p:txBody>
      </p:sp>
      <p:sp>
        <p:nvSpPr>
          <p:cNvPr id="386" name="分業化された組織的な経済活動により，税収で社会基盤を維持管理"/>
          <p:cNvSpPr txBox="1"/>
          <p:nvPr/>
        </p:nvSpPr>
        <p:spPr>
          <a:xfrm>
            <a:off x="2792642" y="2524534"/>
            <a:ext cx="9039721" cy="1256030"/>
          </a:xfrm>
          <a:prstGeom prst="rect">
            <a:avLst/>
          </a:prstGeom>
          <a:solidFill>
            <a:srgbClr val="565F5F">
              <a:alpha val="9518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3700" indent="-393700" algn="l">
              <a:spcBef>
                <a:spcPts val="3600"/>
              </a:spcBef>
              <a:buSzPct val="50000"/>
              <a:buBlip>
                <a:blip r:embed="rId4"/>
              </a:buBlip>
              <a:defRPr b="1">
                <a:solidFill>
                  <a:srgbClr val="FFFFFF"/>
                </a:solidFill>
              </a:defRPr>
            </a:pPr>
            <a:r>
              <a:rPr u="sng"/>
              <a:t>分業化された組織的な経済活動</a:t>
            </a:r>
            <a:r>
              <a:t>により，税収で</a:t>
            </a:r>
            <a:r>
              <a:rPr u="sng"/>
              <a:t>社会基盤を維持管理</a:t>
            </a:r>
          </a:p>
        </p:txBody>
      </p:sp>
      <p:sp>
        <p:nvSpPr>
          <p:cNvPr id="387" name="現状は，税収での維持管理が困難な都市が多く…"/>
          <p:cNvSpPr txBox="1"/>
          <p:nvPr/>
        </p:nvSpPr>
        <p:spPr>
          <a:xfrm>
            <a:off x="2239388" y="8081638"/>
            <a:ext cx="10146229" cy="1256030"/>
          </a:xfrm>
          <a:prstGeom prst="rect">
            <a:avLst/>
          </a:prstGeom>
          <a:solidFill>
            <a:srgbClr val="565F5F">
              <a:alpha val="9518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3700" indent="-393700" algn="l">
              <a:spcBef>
                <a:spcPts val="3600"/>
              </a:spcBef>
              <a:buSzPct val="50000"/>
              <a:buBlip>
                <a:blip r:embed="rId4"/>
              </a:buBlip>
              <a:defRPr b="1">
                <a:solidFill>
                  <a:srgbClr val="FFFFFF"/>
                </a:solidFill>
              </a:defRPr>
            </a:pPr>
            <a:r>
              <a:rPr u="sng"/>
              <a:t>現状は，税収での維持管理が困難な都市が多く</a:t>
            </a:r>
          </a:p>
          <a:p>
            <a:pPr marL="393700" indent="-393700" algn="l">
              <a:buSzPct val="50000"/>
              <a:buBlip>
                <a:blip r:embed="rId4"/>
              </a:buBlip>
              <a:defRPr b="1">
                <a:solidFill>
                  <a:srgbClr val="FFFFFF"/>
                </a:solidFill>
              </a:defRPr>
            </a:pPr>
            <a:r>
              <a:rPr u="sng"/>
              <a:t>今後の経済成長に大きい期待はできない</a:t>
            </a:r>
          </a:p>
        </p:txBody>
      </p:sp>
    </p:spTree>
    <p:extLst>
      <p:ext uri="{BB962C8B-B14F-4D97-AF65-F5344CB8AC3E}">
        <p14:creationId xmlns:p14="http://schemas.microsoft.com/office/powerpoint/2010/main" val="2008594046"/>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500"/>
                                  </p:stCondLst>
                                  <p:iterate>
                                    <p:tmAbs val="0"/>
                                  </p:iterate>
                                  <p:childTnLst>
                                    <p:set>
                                      <p:cBhvr>
                                        <p:cTn id="6" fill="hold"/>
                                        <p:tgtEl>
                                          <p:spTgt spid="386"/>
                                        </p:tgtEl>
                                        <p:attrNameLst>
                                          <p:attrName>style.visibility</p:attrName>
                                        </p:attrNameLst>
                                      </p:cBhvr>
                                      <p:to>
                                        <p:strVal val="visible"/>
                                      </p:to>
                                    </p:set>
                                    <p:animEffect transition="in" filter="dissolve">
                                      <p:cBhvr>
                                        <p:cTn id="7" dur="1000"/>
                                        <p:tgtEl>
                                          <p:spTgt spid="386"/>
                                        </p:tgtEl>
                                      </p:cBhvr>
                                    </p:animEffect>
                                  </p:childTnLst>
                                </p:cTn>
                              </p:par>
                            </p:childTnLst>
                          </p:cTn>
                        </p:par>
                        <p:par>
                          <p:cTn id="8" fill="hold">
                            <p:stCondLst>
                              <p:cond delay="2500"/>
                            </p:stCondLst>
                            <p:childTnLst>
                              <p:par>
                                <p:cTn id="9" presetID="9" presetClass="entr" fill="hold" grpId="0" nodeType="afterEffect">
                                  <p:stCondLst>
                                    <p:cond delay="3000"/>
                                  </p:stCondLst>
                                  <p:iterate>
                                    <p:tmAbs val="0"/>
                                  </p:iterate>
                                  <p:childTnLst>
                                    <p:set>
                                      <p:cBhvr>
                                        <p:cTn id="10" fill="hold"/>
                                        <p:tgtEl>
                                          <p:spTgt spid="387"/>
                                        </p:tgtEl>
                                        <p:attrNameLst>
                                          <p:attrName>style.visibility</p:attrName>
                                        </p:attrNameLst>
                                      </p:cBhvr>
                                      <p:to>
                                        <p:strVal val="visible"/>
                                      </p:to>
                                    </p:set>
                                    <p:animEffect transition="in" filter="dissolve">
                                      <p:cBhvr>
                                        <p:cTn id="11" dur="10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animBg="1" advAuto="0"/>
      <p:bldP spid="38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 name="IMGP5136.jpg" descr="IMGP5136.jpg"/>
          <p:cNvPicPr>
            <a:picLocks noChangeAspect="1"/>
          </p:cNvPicPr>
          <p:nvPr/>
        </p:nvPicPr>
        <p:blipFill>
          <a:blip r:embed="rId2">
            <a:extLst/>
          </a:blip>
          <a:stretch>
            <a:fillRect/>
          </a:stretch>
        </p:blipFill>
        <p:spPr>
          <a:xfrm>
            <a:off x="-820123" y="-1"/>
            <a:ext cx="14645046" cy="9753601"/>
          </a:xfrm>
          <a:prstGeom prst="rect">
            <a:avLst/>
          </a:prstGeom>
          <a:ln w="12700">
            <a:miter lim="400000"/>
          </a:ln>
        </p:spPr>
      </p:pic>
      <p:sp>
        <p:nvSpPr>
          <p:cNvPr id="392" name="家族的な経営と協業により，…"/>
          <p:cNvSpPr txBox="1"/>
          <p:nvPr/>
        </p:nvSpPr>
        <p:spPr>
          <a:xfrm>
            <a:off x="2792642" y="2524534"/>
            <a:ext cx="9039721" cy="1256030"/>
          </a:xfrm>
          <a:prstGeom prst="rect">
            <a:avLst/>
          </a:prstGeom>
          <a:solidFill>
            <a:srgbClr val="C2CBCA">
              <a:alpha val="9518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3700" indent="-393700" algn="l">
              <a:buSzPct val="50000"/>
              <a:buBlip>
                <a:blip r:embed="rId3"/>
              </a:buBlip>
              <a:defRPr b="1">
                <a:solidFill>
                  <a:srgbClr val="000000"/>
                </a:solidFill>
              </a:defRPr>
            </a:pPr>
            <a:r>
              <a:rPr u="sng"/>
              <a:t>家族的な経営と協業により，</a:t>
            </a:r>
          </a:p>
          <a:p>
            <a:pPr marL="393700" indent="-393700" algn="l">
              <a:buSzPct val="50000"/>
              <a:buBlip>
                <a:blip r:embed="rId3"/>
              </a:buBlip>
              <a:defRPr b="1">
                <a:solidFill>
                  <a:srgbClr val="000000"/>
                </a:solidFill>
              </a:defRPr>
            </a:pPr>
            <a:r>
              <a:rPr u="sng"/>
              <a:t>自然を生かした生活基盤（里山）を構築</a:t>
            </a:r>
          </a:p>
        </p:txBody>
      </p:sp>
      <p:sp>
        <p:nvSpPr>
          <p:cNvPr id="393" name="現状は，荒廃した人工林や耕作放棄地が多く…"/>
          <p:cNvSpPr txBox="1"/>
          <p:nvPr/>
        </p:nvSpPr>
        <p:spPr>
          <a:xfrm>
            <a:off x="2239388" y="8081638"/>
            <a:ext cx="10146229" cy="1256030"/>
          </a:xfrm>
          <a:prstGeom prst="rect">
            <a:avLst/>
          </a:prstGeom>
          <a:solidFill>
            <a:srgbClr val="C2CBCA">
              <a:alpha val="95181"/>
            </a:srgb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93700" indent="-393700" algn="l">
              <a:spcBef>
                <a:spcPts val="3600"/>
              </a:spcBef>
              <a:buSzPct val="50000"/>
              <a:buBlip>
                <a:blip r:embed="rId3"/>
              </a:buBlip>
              <a:defRPr b="1">
                <a:solidFill>
                  <a:srgbClr val="000000"/>
                </a:solidFill>
              </a:defRPr>
            </a:pPr>
            <a:r>
              <a:rPr u="sng"/>
              <a:t>現状は，荒廃した人工林や耕作放棄地が多く</a:t>
            </a:r>
          </a:p>
          <a:p>
            <a:pPr marL="393700" indent="-393700" algn="l">
              <a:buSzPct val="50000"/>
              <a:buBlip>
                <a:blip r:embed="rId3"/>
              </a:buBlip>
              <a:defRPr b="1">
                <a:solidFill>
                  <a:srgbClr val="000000"/>
                </a:solidFill>
              </a:defRPr>
            </a:pPr>
            <a:r>
              <a:rPr u="sng"/>
              <a:t>人口減と伴に山間部は手を付けられていない</a:t>
            </a:r>
          </a:p>
        </p:txBody>
      </p:sp>
      <p:sp>
        <p:nvSpPr>
          <p:cNvPr id="394" name="山間部のあるべき姿"/>
          <p:cNvSpPr txBox="1"/>
          <p:nvPr/>
        </p:nvSpPr>
        <p:spPr>
          <a:xfrm>
            <a:off x="457359" y="199467"/>
            <a:ext cx="7035801" cy="1120776"/>
          </a:xfrm>
          <a:prstGeom prst="rect">
            <a:avLst/>
          </a:prstGeom>
          <a:ln w="12700">
            <a:miter lim="400000"/>
          </a:ln>
          <a:effectLst>
            <a:outerShdw blurRad="50800" dist="1270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6400">
                <a:solidFill>
                  <a:srgbClr val="FFFFFF"/>
                </a:solidFill>
                <a:latin typeface="Osaka"/>
                <a:ea typeface="Osaka"/>
                <a:cs typeface="Osaka"/>
                <a:sym typeface="Osaka"/>
              </a:defRPr>
            </a:lvl1pPr>
          </a:lstStyle>
          <a:p>
            <a:r>
              <a:t>山間部のあるべき姿</a:t>
            </a:r>
          </a:p>
        </p:txBody>
      </p:sp>
    </p:spTree>
    <p:extLst>
      <p:ext uri="{BB962C8B-B14F-4D97-AF65-F5344CB8AC3E}">
        <p14:creationId xmlns:p14="http://schemas.microsoft.com/office/powerpoint/2010/main" val="18977980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500"/>
                                  </p:stCondLst>
                                  <p:iterate>
                                    <p:tmAbs val="0"/>
                                  </p:iterate>
                                  <p:childTnLst>
                                    <p:set>
                                      <p:cBhvr>
                                        <p:cTn id="6" fill="hold"/>
                                        <p:tgtEl>
                                          <p:spTgt spid="392"/>
                                        </p:tgtEl>
                                        <p:attrNameLst>
                                          <p:attrName>style.visibility</p:attrName>
                                        </p:attrNameLst>
                                      </p:cBhvr>
                                      <p:to>
                                        <p:strVal val="visible"/>
                                      </p:to>
                                    </p:set>
                                    <p:animEffect transition="in" filter="dissolve">
                                      <p:cBhvr>
                                        <p:cTn id="7" dur="1000"/>
                                        <p:tgtEl>
                                          <p:spTgt spid="392"/>
                                        </p:tgtEl>
                                      </p:cBhvr>
                                    </p:animEffect>
                                  </p:childTnLst>
                                </p:cTn>
                              </p:par>
                            </p:childTnLst>
                          </p:cTn>
                        </p:par>
                        <p:par>
                          <p:cTn id="8" fill="hold">
                            <p:stCondLst>
                              <p:cond delay="2500"/>
                            </p:stCondLst>
                            <p:childTnLst>
                              <p:par>
                                <p:cTn id="9" presetID="9" presetClass="entr" fill="hold" grpId="0" nodeType="afterEffect">
                                  <p:stCondLst>
                                    <p:cond delay="3000"/>
                                  </p:stCondLst>
                                  <p:iterate>
                                    <p:tmAbs val="0"/>
                                  </p:iterate>
                                  <p:childTnLst>
                                    <p:set>
                                      <p:cBhvr>
                                        <p:cTn id="10" fill="hold"/>
                                        <p:tgtEl>
                                          <p:spTgt spid="393"/>
                                        </p:tgtEl>
                                        <p:attrNameLst>
                                          <p:attrName>style.visibility</p:attrName>
                                        </p:attrNameLst>
                                      </p:cBhvr>
                                      <p:to>
                                        <p:strVal val="visible"/>
                                      </p:to>
                                    </p:set>
                                    <p:animEffect transition="in" filter="dissolve">
                                      <p:cBhvr>
                                        <p:cTn id="11" dur="10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0" animBg="1" advAuto="0"/>
      <p:bldP spid="393"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pasted-image-small.png" descr="pasted-image-small.png"/>
          <p:cNvPicPr>
            <a:picLocks noChangeAspect="1"/>
          </p:cNvPicPr>
          <p:nvPr/>
        </p:nvPicPr>
        <p:blipFill>
          <a:blip r:embed="rId2">
            <a:extLst/>
          </a:blip>
          <a:stretch>
            <a:fillRect/>
          </a:stretch>
        </p:blipFill>
        <p:spPr>
          <a:xfrm>
            <a:off x="6968096" y="-115967"/>
            <a:ext cx="15075836" cy="9985534"/>
          </a:xfrm>
          <a:prstGeom prst="rect">
            <a:avLst/>
          </a:prstGeom>
          <a:ln w="12700">
            <a:miter lim="400000"/>
          </a:ln>
        </p:spPr>
      </p:pic>
      <p:pic>
        <p:nvPicPr>
          <p:cNvPr id="397" name="IMGP5136.jpg" descr="IMGP5136.jpg"/>
          <p:cNvPicPr>
            <a:picLocks noChangeAspect="1"/>
          </p:cNvPicPr>
          <p:nvPr/>
        </p:nvPicPr>
        <p:blipFill>
          <a:blip r:embed="rId3">
            <a:extLst/>
          </a:blip>
          <a:stretch>
            <a:fillRect/>
          </a:stretch>
        </p:blipFill>
        <p:spPr>
          <a:xfrm>
            <a:off x="-8489181" y="0"/>
            <a:ext cx="14645047" cy="9753601"/>
          </a:xfrm>
          <a:prstGeom prst="rect">
            <a:avLst/>
          </a:prstGeom>
          <a:ln w="12700">
            <a:miter lim="400000"/>
          </a:ln>
        </p:spPr>
      </p:pic>
      <p:sp>
        <p:nvSpPr>
          <p:cNvPr id="398" name="どちらが…"/>
          <p:cNvSpPr/>
          <p:nvPr/>
        </p:nvSpPr>
        <p:spPr>
          <a:xfrm>
            <a:off x="3123502" y="-115967"/>
            <a:ext cx="6876958" cy="2960836"/>
          </a:xfrm>
          <a:prstGeom prst="leftRightArrow">
            <a:avLst>
              <a:gd name="adj1" fmla="val 67467"/>
              <a:gd name="adj2" fmla="val 58335"/>
            </a:avLst>
          </a:prstGeom>
          <a:solidFill>
            <a:schemeClr val="accent3">
              <a:lumMod val="20000"/>
              <a:lumOff val="80000"/>
            </a:schemeClr>
          </a:solidFill>
          <a:ln w="25400">
            <a:miter lim="400000"/>
          </a:ln>
          <a:extLst>
            <a:ext uri="{C572A759-6A51-4108-AA02-DFA0A04FC94B}">
              <ma14:wrappingTextBoxFlag xmlns:ma14="http://schemas.microsoft.com/office/mac/drawingml/2011/main" val="1"/>
            </a:ext>
          </a:extLst>
        </p:spPr>
        <p:txBody>
          <a:bodyPr lIns="50800" tIns="50800" rIns="50800" bIns="50800" anchor="ctr"/>
          <a:lstStyle/>
          <a:p>
            <a:pPr>
              <a:defRPr sz="4200" b="1">
                <a:solidFill>
                  <a:schemeClr val="accent1">
                    <a:satOff val="-10875"/>
                    <a:lumOff val="-37767"/>
                  </a:schemeClr>
                </a:solidFill>
              </a:defRPr>
            </a:pPr>
            <a:r>
              <a:rPr dirty="0"/>
              <a:t>どちらが</a:t>
            </a:r>
          </a:p>
          <a:p>
            <a:pPr>
              <a:defRPr sz="4200" b="1">
                <a:solidFill>
                  <a:schemeClr val="accent1">
                    <a:satOff val="-10875"/>
                    <a:lumOff val="-37767"/>
                  </a:schemeClr>
                </a:solidFill>
              </a:defRPr>
            </a:pPr>
            <a:r>
              <a:rPr dirty="0"/>
              <a:t>心豊かな社会？</a:t>
            </a:r>
          </a:p>
        </p:txBody>
      </p:sp>
      <p:sp>
        <p:nvSpPr>
          <p:cNvPr id="399" name="経済的な富だけでは心豊かにはなれません"/>
          <p:cNvSpPr txBox="1"/>
          <p:nvPr/>
        </p:nvSpPr>
        <p:spPr>
          <a:xfrm>
            <a:off x="3013682" y="4876800"/>
            <a:ext cx="6360225" cy="471924"/>
          </a:xfrm>
          <a:prstGeom prst="rect">
            <a:avLst/>
          </a:prstGeom>
          <a:solidFill>
            <a:schemeClr val="accent3">
              <a:lumMod val="20000"/>
              <a:lumOff val="80000"/>
            </a:schemeClr>
          </a:solid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b="1">
                <a:solidFill>
                  <a:schemeClr val="accent1">
                    <a:satOff val="-10875"/>
                    <a:lumOff val="-37767"/>
                  </a:schemeClr>
                </a:solidFill>
              </a:defRPr>
            </a:lvl1pPr>
          </a:lstStyle>
          <a:p>
            <a:r>
              <a:t>経済的な富だけでは心豊かにはなれません</a:t>
            </a:r>
          </a:p>
        </p:txBody>
      </p:sp>
      <p:grpSp>
        <p:nvGrpSpPr>
          <p:cNvPr id="402" name="グループ"/>
          <p:cNvGrpSpPr/>
          <p:nvPr/>
        </p:nvGrpSpPr>
        <p:grpSpPr>
          <a:xfrm>
            <a:off x="1813301" y="7563172"/>
            <a:ext cx="9400999" cy="1818643"/>
            <a:chOff x="0" y="0"/>
            <a:chExt cx="9423801" cy="2643711"/>
          </a:xfrm>
          <a:solidFill>
            <a:schemeClr val="accent3">
              <a:lumMod val="20000"/>
              <a:lumOff val="80000"/>
            </a:schemeClr>
          </a:solidFill>
        </p:grpSpPr>
        <p:sp>
          <p:nvSpPr>
            <p:cNvPr id="400" name="矢印"/>
            <p:cNvSpPr/>
            <p:nvPr/>
          </p:nvSpPr>
          <p:spPr>
            <a:xfrm flipH="1">
              <a:off x="0" y="0"/>
              <a:ext cx="9423802" cy="2643712"/>
            </a:xfrm>
            <a:prstGeom prst="rightArrow">
              <a:avLst>
                <a:gd name="adj1" fmla="val 63318"/>
                <a:gd name="adj2" fmla="val 78685"/>
              </a:avLst>
            </a:prstGeom>
            <a:grpFill/>
            <a:ln w="25400" cap="flat">
              <a:noFill/>
              <a:miter lim="400000"/>
            </a:ln>
            <a:effectLst/>
          </p:spPr>
          <p:txBody>
            <a:bodyPr wrap="square" lIns="50800" tIns="50800" rIns="50800" bIns="50800" numCol="1" anchor="ctr">
              <a:noAutofit/>
            </a:bodyPr>
            <a:lstStyle/>
            <a:p>
              <a:pPr>
                <a:defRPr>
                  <a:solidFill>
                    <a:srgbClr val="FFFFFF"/>
                  </a:solidFill>
                </a:defRPr>
              </a:pPr>
              <a:endParaRPr/>
            </a:p>
          </p:txBody>
        </p:sp>
        <p:sp>
          <p:nvSpPr>
            <p:cNvPr id="401" name="こちらには，お金で買えない豊かさがたくさんあります！"/>
            <p:cNvSpPr txBox="1"/>
            <p:nvPr/>
          </p:nvSpPr>
          <p:spPr>
            <a:xfrm>
              <a:off x="1121603" y="699555"/>
              <a:ext cx="8066646" cy="1244601"/>
            </a:xfrm>
            <a:prstGeom prst="rect">
              <a:avLst/>
            </a:prstGeom>
            <a:grp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1">
                  <a:solidFill>
                    <a:schemeClr val="accent1">
                      <a:satOff val="-10875"/>
                      <a:lumOff val="-37767"/>
                    </a:schemeClr>
                  </a:solidFill>
                </a:defRPr>
              </a:lvl1pPr>
            </a:lstStyle>
            <a:p>
              <a:r>
                <a:t>こちらには，お金で買えない豊かさがたくさんあります！</a:t>
              </a:r>
            </a:p>
          </p:txBody>
        </p:sp>
      </p:grpSp>
    </p:spTree>
    <p:extLst>
      <p:ext uri="{BB962C8B-B14F-4D97-AF65-F5344CB8AC3E}">
        <p14:creationId xmlns:p14="http://schemas.microsoft.com/office/powerpoint/2010/main" val="616017261"/>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0"/>
                                  </p:stCondLst>
                                  <p:iterate>
                                    <p:tmAbs val="0"/>
                                  </p:iterate>
                                  <p:childTnLst>
                                    <p:set>
                                      <p:cBhvr>
                                        <p:cTn id="6" fill="hold"/>
                                        <p:tgtEl>
                                          <p:spTgt spid="399"/>
                                        </p:tgtEl>
                                        <p:attrNameLst>
                                          <p:attrName>style.visibility</p:attrName>
                                        </p:attrNameLst>
                                      </p:cBhvr>
                                      <p:to>
                                        <p:strVal val="visible"/>
                                      </p:to>
                                    </p:set>
                                    <p:animEffect transition="in" filter="dissolve">
                                      <p:cBhvr>
                                        <p:cTn id="7" dur="1000"/>
                                        <p:tgtEl>
                                          <p:spTgt spid="399"/>
                                        </p:tgtEl>
                                      </p:cBhvr>
                                    </p:animEffect>
                                  </p:childTnLst>
                                </p:cTn>
                              </p:par>
                            </p:childTnLst>
                          </p:cTn>
                        </p:par>
                        <p:par>
                          <p:cTn id="8" fill="hold">
                            <p:stCondLst>
                              <p:cond delay="4000"/>
                            </p:stCondLst>
                            <p:childTnLst>
                              <p:par>
                                <p:cTn id="9" presetID="22" presetClass="entr" presetSubtype="2" fill="hold" grpId="0" nodeType="afterEffect">
                                  <p:stCondLst>
                                    <p:cond delay="3000"/>
                                  </p:stCondLst>
                                  <p:iterate>
                                    <p:tmAbs val="0"/>
                                  </p:iterate>
                                  <p:childTnLst>
                                    <p:set>
                                      <p:cBhvr>
                                        <p:cTn id="10" fill="hold"/>
                                        <p:tgtEl>
                                          <p:spTgt spid="402"/>
                                        </p:tgtEl>
                                        <p:attrNameLst>
                                          <p:attrName>style.visibility</p:attrName>
                                        </p:attrNameLst>
                                      </p:cBhvr>
                                      <p:to>
                                        <p:strVal val="visible"/>
                                      </p:to>
                                    </p:set>
                                    <p:animEffect transition="in" filter="wipe(right)">
                                      <p:cBhvr>
                                        <p:cTn id="11" dur="10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 grpId="0" animBg="1" advAuto="0"/>
      <p:bldP spid="402"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目指すはアグロフォレストリ"/>
          <p:cNvSpPr txBox="1">
            <a:spLocks noGrp="1"/>
          </p:cNvSpPr>
          <p:nvPr>
            <p:ph type="title"/>
          </p:nvPr>
        </p:nvSpPr>
        <p:spPr>
          <a:prstGeom prst="rect">
            <a:avLst/>
          </a:prstGeom>
        </p:spPr>
        <p:txBody>
          <a:bodyPr/>
          <a:lstStyle/>
          <a:p>
            <a:pPr>
              <a:defRPr>
                <a:solidFill>
                  <a:srgbClr val="000000"/>
                </a:solidFill>
                <a:effectLst/>
              </a:defRPr>
            </a:pPr>
            <a:r>
              <a:t>目指すはアグロフォレストリ</a:t>
            </a:r>
          </a:p>
        </p:txBody>
      </p:sp>
      <p:sp>
        <p:nvSpPr>
          <p:cNvPr id="405" name="多くの農林業は，一次産業となっていない…"/>
          <p:cNvSpPr txBox="1">
            <a:spLocks noGrp="1"/>
          </p:cNvSpPr>
          <p:nvPr>
            <p:ph type="body" idx="1"/>
          </p:nvPr>
        </p:nvSpPr>
        <p:spPr>
          <a:prstGeom prst="rect">
            <a:avLst/>
          </a:prstGeom>
        </p:spPr>
        <p:txBody>
          <a:bodyPr/>
          <a:lstStyle/>
          <a:p>
            <a:pPr>
              <a:buBlip>
                <a:blip r:embed="rId2"/>
              </a:buBlip>
              <a:defRPr>
                <a:solidFill>
                  <a:srgbClr val="000000"/>
                </a:solidFill>
              </a:defRPr>
            </a:pPr>
            <a:r>
              <a:t>多くの農林業は，一次産業となっていない</a:t>
            </a:r>
          </a:p>
          <a:p>
            <a:pPr>
              <a:buBlip>
                <a:blip r:embed="rId2"/>
              </a:buBlip>
              <a:defRPr>
                <a:solidFill>
                  <a:srgbClr val="000000"/>
                </a:solidFill>
              </a:defRPr>
            </a:pPr>
            <a:r>
              <a:t>地域の地理的特徴を生かした管理もされていない</a:t>
            </a:r>
          </a:p>
          <a:p>
            <a:pPr>
              <a:buBlip>
                <a:blip r:embed="rId2"/>
              </a:buBlip>
              <a:defRPr>
                <a:solidFill>
                  <a:srgbClr val="000000"/>
                </a:solidFill>
              </a:defRPr>
            </a:pPr>
            <a:r>
              <a:t>国土のほとんどがモノカルチャーとなっている</a:t>
            </a:r>
          </a:p>
          <a:p>
            <a:pPr>
              <a:buBlip>
                <a:blip r:embed="rId2"/>
              </a:buBlip>
              <a:defRPr>
                <a:solidFill>
                  <a:srgbClr val="000000"/>
                </a:solidFill>
              </a:defRPr>
            </a:pPr>
            <a:r>
              <a:t>自然環境の特徴を生かした楽な一次産業が必要</a:t>
            </a:r>
          </a:p>
          <a:p>
            <a:pPr>
              <a:buBlip>
                <a:blip r:embed="rId2"/>
              </a:buBlip>
              <a:defRPr>
                <a:solidFill>
                  <a:srgbClr val="000000"/>
                </a:solidFill>
              </a:defRPr>
            </a:pPr>
            <a:r>
              <a:t>山林の中では，様々な有用植物が自生可能！</a:t>
            </a:r>
          </a:p>
        </p:txBody>
      </p:sp>
      <p:sp>
        <p:nvSpPr>
          <p:cNvPr id="406"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Tree>
    <p:extLst>
      <p:ext uri="{BB962C8B-B14F-4D97-AF65-F5344CB8AC3E}">
        <p14:creationId xmlns:p14="http://schemas.microsoft.com/office/powerpoint/2010/main" val="3834434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有用植物の例"/>
          <p:cNvSpPr txBox="1">
            <a:spLocks noGrp="1"/>
          </p:cNvSpPr>
          <p:nvPr>
            <p:ph type="title"/>
          </p:nvPr>
        </p:nvSpPr>
        <p:spPr>
          <a:prstGeom prst="rect">
            <a:avLst/>
          </a:prstGeom>
        </p:spPr>
        <p:txBody>
          <a:bodyPr/>
          <a:lstStyle>
            <a:lvl1pPr>
              <a:defRPr>
                <a:solidFill>
                  <a:srgbClr val="53585F"/>
                </a:solidFill>
              </a:defRPr>
            </a:lvl1pPr>
          </a:lstStyle>
          <a:p>
            <a:pPr>
              <a:defRPr>
                <a:effectLst/>
              </a:defRPr>
            </a:pPr>
            <a:r>
              <a:t>有用植物の例</a:t>
            </a:r>
          </a:p>
        </p:txBody>
      </p:sp>
      <p:sp>
        <p:nvSpPr>
          <p:cNvPr id="40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pic>
        <p:nvPicPr>
          <p:cNvPr id="410" name="IMGP3117.jpg" descr="IMGP3117.jpg"/>
          <p:cNvPicPr>
            <a:picLocks noChangeAspect="1"/>
          </p:cNvPicPr>
          <p:nvPr/>
        </p:nvPicPr>
        <p:blipFill>
          <a:blip r:embed="rId2">
            <a:extLst/>
          </a:blip>
          <a:stretch>
            <a:fillRect/>
          </a:stretch>
        </p:blipFill>
        <p:spPr>
          <a:xfrm>
            <a:off x="3507" y="6053555"/>
            <a:ext cx="4252696" cy="2816789"/>
          </a:xfrm>
          <a:prstGeom prst="rect">
            <a:avLst/>
          </a:prstGeom>
          <a:ln w="12700">
            <a:miter lim="400000"/>
          </a:ln>
        </p:spPr>
      </p:pic>
      <p:pic>
        <p:nvPicPr>
          <p:cNvPr id="411" name="IMGP3122.jpg" descr="IMGP3122.jpg"/>
          <p:cNvPicPr>
            <a:picLocks noChangeAspect="1"/>
          </p:cNvPicPr>
          <p:nvPr/>
        </p:nvPicPr>
        <p:blipFill>
          <a:blip r:embed="rId3">
            <a:extLst/>
          </a:blip>
          <a:stretch>
            <a:fillRect/>
          </a:stretch>
        </p:blipFill>
        <p:spPr>
          <a:xfrm>
            <a:off x="8748597" y="6024600"/>
            <a:ext cx="4252696" cy="2816788"/>
          </a:xfrm>
          <a:prstGeom prst="rect">
            <a:avLst/>
          </a:prstGeom>
          <a:ln w="12700">
            <a:miter lim="400000"/>
          </a:ln>
        </p:spPr>
      </p:pic>
      <p:pic>
        <p:nvPicPr>
          <p:cNvPr id="412" name="IMGP3819.jpg" descr="IMGP3819.jpg"/>
          <p:cNvPicPr>
            <a:picLocks noChangeAspect="1"/>
          </p:cNvPicPr>
          <p:nvPr/>
        </p:nvPicPr>
        <p:blipFill>
          <a:blip r:embed="rId4">
            <a:extLst/>
          </a:blip>
          <a:stretch>
            <a:fillRect/>
          </a:stretch>
        </p:blipFill>
        <p:spPr>
          <a:xfrm>
            <a:off x="4381873" y="6024600"/>
            <a:ext cx="4252697" cy="2816788"/>
          </a:xfrm>
          <a:prstGeom prst="rect">
            <a:avLst/>
          </a:prstGeom>
          <a:ln w="12700">
            <a:miter lim="400000"/>
          </a:ln>
        </p:spPr>
      </p:pic>
      <p:pic>
        <p:nvPicPr>
          <p:cNvPr id="413" name="IMGP5144.jpg" descr="IMGP5144.jpg"/>
          <p:cNvPicPr>
            <a:picLocks noChangeAspect="1"/>
          </p:cNvPicPr>
          <p:nvPr/>
        </p:nvPicPr>
        <p:blipFill>
          <a:blip r:embed="rId5">
            <a:extLst/>
          </a:blip>
          <a:stretch>
            <a:fillRect/>
          </a:stretch>
        </p:blipFill>
        <p:spPr>
          <a:xfrm>
            <a:off x="4393515" y="2638904"/>
            <a:ext cx="4229412" cy="2816789"/>
          </a:xfrm>
          <a:prstGeom prst="rect">
            <a:avLst/>
          </a:prstGeom>
          <a:ln w="12700">
            <a:miter lim="400000"/>
          </a:ln>
        </p:spPr>
      </p:pic>
      <p:pic>
        <p:nvPicPr>
          <p:cNvPr id="414" name="IMGP5929.jpg" descr="IMGP5929.jpg"/>
          <p:cNvPicPr>
            <a:picLocks noChangeAspect="1"/>
          </p:cNvPicPr>
          <p:nvPr/>
        </p:nvPicPr>
        <p:blipFill>
          <a:blip r:embed="rId6">
            <a:extLst/>
          </a:blip>
          <a:stretch>
            <a:fillRect/>
          </a:stretch>
        </p:blipFill>
        <p:spPr>
          <a:xfrm>
            <a:off x="3507" y="2638904"/>
            <a:ext cx="4252696" cy="2816789"/>
          </a:xfrm>
          <a:prstGeom prst="rect">
            <a:avLst/>
          </a:prstGeom>
          <a:ln w="12700">
            <a:miter lim="400000"/>
          </a:ln>
        </p:spPr>
      </p:pic>
      <p:pic>
        <p:nvPicPr>
          <p:cNvPr id="415" name="pasted-image.png" descr="pasted-image.png"/>
          <p:cNvPicPr>
            <a:picLocks noChangeAspect="1"/>
          </p:cNvPicPr>
          <p:nvPr/>
        </p:nvPicPr>
        <p:blipFill>
          <a:blip r:embed="rId7">
            <a:extLst/>
          </a:blip>
          <a:stretch>
            <a:fillRect/>
          </a:stretch>
        </p:blipFill>
        <p:spPr>
          <a:xfrm>
            <a:off x="8760239" y="2638904"/>
            <a:ext cx="4229412" cy="2816789"/>
          </a:xfrm>
          <a:prstGeom prst="rect">
            <a:avLst/>
          </a:prstGeom>
          <a:ln w="12700">
            <a:miter lim="400000"/>
          </a:ln>
        </p:spPr>
      </p:pic>
      <p:sp>
        <p:nvSpPr>
          <p:cNvPr id="416" name="ノカンゾウ"/>
          <p:cNvSpPr txBox="1"/>
          <p:nvPr/>
        </p:nvSpPr>
        <p:spPr>
          <a:xfrm>
            <a:off x="978981" y="5408676"/>
            <a:ext cx="23017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ノカンゾウ</a:t>
            </a:r>
          </a:p>
        </p:txBody>
      </p:sp>
      <p:sp>
        <p:nvSpPr>
          <p:cNvPr id="417" name="ギボウシ"/>
          <p:cNvSpPr txBox="1"/>
          <p:nvPr/>
        </p:nvSpPr>
        <p:spPr>
          <a:xfrm>
            <a:off x="5567426" y="5408676"/>
            <a:ext cx="18699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ギボウシ</a:t>
            </a:r>
          </a:p>
        </p:txBody>
      </p:sp>
      <p:sp>
        <p:nvSpPr>
          <p:cNvPr id="418" name="ウバユリ"/>
          <p:cNvSpPr txBox="1"/>
          <p:nvPr/>
        </p:nvSpPr>
        <p:spPr>
          <a:xfrm>
            <a:off x="1201358" y="8838692"/>
            <a:ext cx="1856995"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ウバユリ</a:t>
            </a:r>
          </a:p>
        </p:txBody>
      </p:sp>
      <p:sp>
        <p:nvSpPr>
          <p:cNvPr id="419" name="ツリガネニンジン"/>
          <p:cNvSpPr txBox="1"/>
          <p:nvPr/>
        </p:nvSpPr>
        <p:spPr>
          <a:xfrm>
            <a:off x="4703825" y="8895464"/>
            <a:ext cx="35971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ツリガネニンジン</a:t>
            </a:r>
          </a:p>
        </p:txBody>
      </p:sp>
      <p:sp>
        <p:nvSpPr>
          <p:cNvPr id="420" name="ヒメコウゾ"/>
          <p:cNvSpPr txBox="1"/>
          <p:nvPr/>
        </p:nvSpPr>
        <p:spPr>
          <a:xfrm>
            <a:off x="9711370" y="8838692"/>
            <a:ext cx="23017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ヒメコウゾ</a:t>
            </a:r>
          </a:p>
        </p:txBody>
      </p:sp>
      <p:sp>
        <p:nvSpPr>
          <p:cNvPr id="421" name="ガマズミ"/>
          <p:cNvSpPr txBox="1"/>
          <p:nvPr/>
        </p:nvSpPr>
        <p:spPr>
          <a:xfrm>
            <a:off x="9927270" y="5408676"/>
            <a:ext cx="18699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53585F"/>
                </a:solidFill>
                <a:latin typeface="ヒラギノ角ゴ Pro W3"/>
                <a:ea typeface="ヒラギノ角ゴ Pro W3"/>
                <a:cs typeface="ヒラギノ角ゴ Pro W3"/>
                <a:sym typeface="ヒラギノ角ゴ Pro W3"/>
              </a:defRPr>
            </a:lvl1pPr>
          </a:lstStyle>
          <a:p>
            <a:r>
              <a:t>ガマズミ</a:t>
            </a:r>
          </a:p>
        </p:txBody>
      </p:sp>
    </p:spTree>
    <p:extLst>
      <p:ext uri="{BB962C8B-B14F-4D97-AF65-F5344CB8AC3E}">
        <p14:creationId xmlns:p14="http://schemas.microsoft.com/office/powerpoint/2010/main" val="20829550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pic>
        <p:nvPicPr>
          <p:cNvPr id="424" name="pasted-image.tif" descr="pasted-image.tif"/>
          <p:cNvPicPr>
            <a:picLocks noChangeAspect="1"/>
          </p:cNvPicPr>
          <p:nvPr/>
        </p:nvPicPr>
        <p:blipFill>
          <a:blip r:embed="rId2">
            <a:extLst/>
          </a:blip>
          <a:stretch>
            <a:fillRect/>
          </a:stretch>
        </p:blipFill>
        <p:spPr>
          <a:xfrm>
            <a:off x="-1820672" y="-212412"/>
            <a:ext cx="16646144" cy="10178424"/>
          </a:xfrm>
          <a:prstGeom prst="rect">
            <a:avLst/>
          </a:prstGeom>
          <a:ln w="12700">
            <a:miter lim="400000"/>
          </a:ln>
        </p:spPr>
      </p:pic>
    </p:spTree>
    <p:extLst>
      <p:ext uri="{BB962C8B-B14F-4D97-AF65-F5344CB8AC3E}">
        <p14:creationId xmlns:p14="http://schemas.microsoft.com/office/powerpoint/2010/main" val="209509981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スライド番号"/>
          <p:cNvSpPr txBox="1">
            <a:spLocks noGrp="1"/>
          </p:cNvSpPr>
          <p:nvPr>
            <p:ph type="sldNum" sz="quarter" idx="2"/>
          </p:nvPr>
        </p:nvSpPr>
        <p:spPr>
          <a:xfrm>
            <a:off x="6319509" y="9249664"/>
            <a:ext cx="353082" cy="3937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pic>
        <p:nvPicPr>
          <p:cNvPr id="427" name="pasted-image.tif" descr="pasted-image.tif"/>
          <p:cNvPicPr>
            <a:picLocks noChangeAspect="1"/>
          </p:cNvPicPr>
          <p:nvPr/>
        </p:nvPicPr>
        <p:blipFill>
          <a:blip r:embed="rId2">
            <a:extLst/>
          </a:blip>
          <a:stretch>
            <a:fillRect/>
          </a:stretch>
        </p:blipFill>
        <p:spPr>
          <a:xfrm>
            <a:off x="-1820672" y="-212412"/>
            <a:ext cx="16646144" cy="10178424"/>
          </a:xfrm>
          <a:prstGeom prst="rect">
            <a:avLst/>
          </a:prstGeom>
          <a:ln w="12700">
            <a:miter lim="400000"/>
          </a:ln>
        </p:spPr>
      </p:pic>
    </p:spTree>
    <p:extLst>
      <p:ext uri="{BB962C8B-B14F-4D97-AF65-F5344CB8AC3E}">
        <p14:creationId xmlns:p14="http://schemas.microsoft.com/office/powerpoint/2010/main" val="5319723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 name="pasted-image.png" descr="pasted-image.png"/>
          <p:cNvPicPr>
            <a:picLocks noChangeAspect="1"/>
          </p:cNvPicPr>
          <p:nvPr/>
        </p:nvPicPr>
        <p:blipFill>
          <a:blip r:embed="rId3">
            <a:extLst/>
          </a:blip>
          <a:srcRect l="7919" t="39463" r="35935" b="5803"/>
          <a:stretch>
            <a:fillRect/>
          </a:stretch>
        </p:blipFill>
        <p:spPr>
          <a:xfrm>
            <a:off x="810000" y="353421"/>
            <a:ext cx="10605184" cy="9146479"/>
          </a:xfrm>
          <a:prstGeom prst="rect">
            <a:avLst/>
          </a:prstGeom>
          <a:ln w="12700">
            <a:miter lim="400000"/>
          </a:ln>
        </p:spPr>
      </p:pic>
      <p:sp>
        <p:nvSpPr>
          <p:cNvPr id="430" name="円形"/>
          <p:cNvSpPr/>
          <p:nvPr/>
        </p:nvSpPr>
        <p:spPr>
          <a:xfrm>
            <a:off x="8803332" y="5737369"/>
            <a:ext cx="200407" cy="200408"/>
          </a:xfrm>
          <a:prstGeom prst="ellipse">
            <a:avLst/>
          </a:prstGeom>
          <a:solidFill>
            <a:srgbClr val="FF2D21"/>
          </a:solidFill>
          <a:ln w="25400">
            <a:miter lim="400000"/>
          </a:ln>
          <a:effectLst>
            <a:outerShdw blurRad="38100" dist="25400" dir="5400000" rotWithShape="0">
              <a:srgbClr val="000000">
                <a:alpha val="50000"/>
              </a:srgbClr>
            </a:outerShdw>
          </a:effectLst>
        </p:spPr>
        <p:txBody>
          <a:bodyPr lIns="50800" tIns="50800" rIns="50800" bIns="50800" anchor="ctr"/>
          <a:lstStyle/>
          <a:p>
            <a:pPr defTabSz="457200">
              <a:defRPr sz="1200">
                <a:solidFill>
                  <a:srgbClr val="FFFFFF"/>
                </a:solidFill>
                <a:effectLst>
                  <a:outerShdw blurRad="25400" dist="23998" dir="2700000" rotWithShape="0">
                    <a:srgbClr val="000000">
                      <a:alpha val="31034"/>
                    </a:srgbClr>
                  </a:outerShdw>
                </a:effectLst>
                <a:latin typeface="Cochin"/>
                <a:ea typeface="Cochin"/>
                <a:cs typeface="Cochin"/>
                <a:sym typeface="Cochin"/>
              </a:defRPr>
            </a:pPr>
            <a:endParaRPr/>
          </a:p>
        </p:txBody>
      </p:sp>
      <p:sp>
        <p:nvSpPr>
          <p:cNvPr id="431" name="高知工科大学"/>
          <p:cNvSpPr txBox="1"/>
          <p:nvPr/>
        </p:nvSpPr>
        <p:spPr>
          <a:xfrm>
            <a:off x="7860195" y="6039375"/>
            <a:ext cx="2086681" cy="491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defTabSz="457200">
              <a:defRPr sz="2400" b="1">
                <a:solidFill>
                  <a:srgbClr val="000000"/>
                </a:solidFill>
                <a:latin typeface="Cochin"/>
                <a:ea typeface="Cochin"/>
                <a:cs typeface="Cochin"/>
                <a:sym typeface="Cochin"/>
              </a:defRPr>
            </a:lvl1pPr>
          </a:lstStyle>
          <a:p>
            <a:r>
              <a:t>高知工科大学</a:t>
            </a:r>
          </a:p>
        </p:txBody>
      </p:sp>
      <p:sp>
        <p:nvSpPr>
          <p:cNvPr id="432" name="正方形"/>
          <p:cNvSpPr/>
          <p:nvPr/>
        </p:nvSpPr>
        <p:spPr>
          <a:xfrm>
            <a:off x="8436154" y="1768894"/>
            <a:ext cx="491165" cy="491164"/>
          </a:xfrm>
          <a:prstGeom prst="rect">
            <a:avLst/>
          </a:prstGeom>
          <a:ln w="63500">
            <a:solidFill>
              <a:srgbClr val="C82506"/>
            </a:solidFill>
            <a:miter lim="400000"/>
          </a:ln>
        </p:spPr>
        <p:txBody>
          <a:bodyPr lIns="38100" tIns="38100" rIns="38100" bIns="38100" anchor="ctr"/>
          <a:lstStyle/>
          <a:p>
            <a:pPr defTabSz="457200">
              <a:defRPr sz="2800">
                <a:solidFill>
                  <a:srgbClr val="FFFFFF"/>
                </a:solidFill>
                <a:effectLst>
                  <a:outerShdw blurRad="38100" dist="12700" dir="5400000" rotWithShape="0">
                    <a:srgbClr val="000000">
                      <a:alpha val="50000"/>
                    </a:srgbClr>
                  </a:outerShdw>
                </a:effectLst>
                <a:latin typeface="Palatino"/>
                <a:ea typeface="Palatino"/>
                <a:cs typeface="Palatino"/>
                <a:sym typeface="Palatino"/>
              </a:defRPr>
            </a:pPr>
            <a:endParaRPr/>
          </a:p>
        </p:txBody>
      </p:sp>
      <p:sp>
        <p:nvSpPr>
          <p:cNvPr id="433" name="佐岡地区"/>
          <p:cNvSpPr txBox="1"/>
          <p:nvPr/>
        </p:nvSpPr>
        <p:spPr>
          <a:xfrm>
            <a:off x="8042788" y="2322828"/>
            <a:ext cx="2086681" cy="491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defTabSz="457200">
              <a:defRPr sz="2400" b="1">
                <a:solidFill>
                  <a:srgbClr val="000000"/>
                </a:solidFill>
                <a:latin typeface="Cochin"/>
                <a:ea typeface="Cochin"/>
                <a:cs typeface="Cochin"/>
                <a:sym typeface="Cochin"/>
              </a:defRPr>
            </a:lvl1pPr>
          </a:lstStyle>
          <a:p>
            <a:r>
              <a:t>佐岡地区</a:t>
            </a:r>
          </a:p>
        </p:txBody>
      </p:sp>
      <p:sp>
        <p:nvSpPr>
          <p:cNvPr id="434" name="有用植物栽培対象地域"/>
          <p:cNvSpPr txBox="1"/>
          <p:nvPr/>
        </p:nvSpPr>
        <p:spPr>
          <a:xfrm>
            <a:off x="279665" y="218890"/>
            <a:ext cx="6442076" cy="8744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39687" tIns="39687" rIns="39687" bIns="39687" anchor="ctr">
            <a:spAutoFit/>
          </a:bodyPr>
          <a:lstStyle>
            <a:lvl1pPr algn="l" defTabSz="456406">
              <a:defRPr sz="5000">
                <a:solidFill>
                  <a:schemeClr val="accent1">
                    <a:satOff val="-10875"/>
                    <a:lumOff val="-37767"/>
                  </a:schemeClr>
                </a:solidFill>
                <a:latin typeface="Osaka"/>
                <a:ea typeface="Osaka"/>
                <a:cs typeface="Osaka"/>
                <a:sym typeface="Osaka"/>
              </a:defRPr>
            </a:lvl1pPr>
          </a:lstStyle>
          <a:p>
            <a:r>
              <a:t>有用植物栽培対象地域</a:t>
            </a:r>
          </a:p>
        </p:txBody>
      </p:sp>
      <p:sp>
        <p:nvSpPr>
          <p:cNvPr id="435" name="佐岡小学校の廃校がきっかけ"/>
          <p:cNvSpPr txBox="1"/>
          <p:nvPr/>
        </p:nvSpPr>
        <p:spPr>
          <a:xfrm>
            <a:off x="0" y="8861153"/>
            <a:ext cx="13004801" cy="87441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9687" tIns="39687" rIns="39687" bIns="39687" anchor="ctr">
            <a:spAutoFit/>
          </a:bodyPr>
          <a:lstStyle>
            <a:lvl1pPr defTabSz="456406">
              <a:defRPr sz="5000">
                <a:solidFill>
                  <a:schemeClr val="accent1">
                    <a:satOff val="-10875"/>
                    <a:lumOff val="-37767"/>
                  </a:schemeClr>
                </a:solidFill>
                <a:latin typeface="Osaka"/>
                <a:ea typeface="Osaka"/>
                <a:cs typeface="Osaka"/>
                <a:sym typeface="Osaka"/>
              </a:defRPr>
            </a:lvl1pPr>
          </a:lstStyle>
          <a:p>
            <a:r>
              <a:t>佐岡小学校の廃校がきっかけ</a:t>
            </a:r>
          </a:p>
        </p:txBody>
      </p:sp>
    </p:spTree>
    <p:extLst>
      <p:ext uri="{BB962C8B-B14F-4D97-AF65-F5344CB8AC3E}">
        <p14:creationId xmlns:p14="http://schemas.microsoft.com/office/powerpoint/2010/main" val="7326810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自然環境時系列情報"/>
          <p:cNvSpPr txBox="1"/>
          <p:nvPr/>
        </p:nvSpPr>
        <p:spPr>
          <a:xfrm>
            <a:off x="1339850" y="2569633"/>
            <a:ext cx="4229101"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自然環境時系列情報</a:t>
            </a:r>
          </a:p>
        </p:txBody>
      </p:sp>
      <p:sp>
        <p:nvSpPr>
          <p:cNvPr id="440" name="生態系・動植物…"/>
          <p:cNvSpPr/>
          <p:nvPr/>
        </p:nvSpPr>
        <p:spPr>
          <a:xfrm>
            <a:off x="1655464" y="3293533"/>
            <a:ext cx="3115272" cy="2063453"/>
          </a:xfrm>
          <a:prstGeom prst="roundRect">
            <a:avLst>
              <a:gd name="adj" fmla="val 1153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solidFill>
                  <a:srgbClr val="000000"/>
                </a:solidFill>
                <a:latin typeface="ヒラギノ角ゴ ProN W3"/>
                <a:ea typeface="ヒラギノ角ゴ ProN W3"/>
                <a:cs typeface="ヒラギノ角ゴ ProN W3"/>
                <a:sym typeface="ヒラギノ角ゴ ProN W3"/>
              </a:defRPr>
            </a:pPr>
            <a:r>
              <a:t>生態系・動植物</a:t>
            </a:r>
          </a:p>
          <a:p>
            <a:pPr>
              <a:defRPr sz="2400">
                <a:solidFill>
                  <a:srgbClr val="000000"/>
                </a:solidFill>
                <a:latin typeface="ヒラギノ角ゴ ProN W3"/>
                <a:ea typeface="ヒラギノ角ゴ ProN W3"/>
                <a:cs typeface="ヒラギノ角ゴ ProN W3"/>
                <a:sym typeface="ヒラギノ角ゴ ProN W3"/>
              </a:defRPr>
            </a:pPr>
            <a:r>
              <a:t>気象・気候</a:t>
            </a:r>
          </a:p>
          <a:p>
            <a:pPr>
              <a:defRPr sz="2400">
                <a:solidFill>
                  <a:srgbClr val="000000"/>
                </a:solidFill>
                <a:latin typeface="ヒラギノ角ゴ ProN W3"/>
                <a:ea typeface="ヒラギノ角ゴ ProN W3"/>
                <a:cs typeface="ヒラギノ角ゴ ProN W3"/>
                <a:sym typeface="ヒラギノ角ゴ ProN W3"/>
              </a:defRPr>
            </a:pPr>
            <a:r>
              <a:t>地形・地質・土質</a:t>
            </a:r>
          </a:p>
          <a:p>
            <a:pPr>
              <a:defRPr sz="2400">
                <a:solidFill>
                  <a:srgbClr val="000000"/>
                </a:solidFill>
                <a:latin typeface="ヒラギノ角ゴ ProN W3"/>
                <a:ea typeface="ヒラギノ角ゴ ProN W3"/>
                <a:cs typeface="ヒラギノ角ゴ ProN W3"/>
                <a:sym typeface="ヒラギノ角ゴ ProN W3"/>
              </a:defRPr>
            </a:pPr>
            <a:r>
              <a:t>地下水・地表水</a:t>
            </a:r>
          </a:p>
        </p:txBody>
      </p:sp>
      <p:sp>
        <p:nvSpPr>
          <p:cNvPr id="441" name="歴史民俗情報"/>
          <p:cNvSpPr txBox="1"/>
          <p:nvPr/>
        </p:nvSpPr>
        <p:spPr>
          <a:xfrm>
            <a:off x="8324850" y="2569633"/>
            <a:ext cx="2857500"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歴史民俗情報</a:t>
            </a:r>
          </a:p>
        </p:txBody>
      </p:sp>
      <p:sp>
        <p:nvSpPr>
          <p:cNvPr id="442" name="地域信仰・遺跡…"/>
          <p:cNvSpPr/>
          <p:nvPr/>
        </p:nvSpPr>
        <p:spPr>
          <a:xfrm>
            <a:off x="8195964" y="3293533"/>
            <a:ext cx="3115272" cy="2063453"/>
          </a:xfrm>
          <a:prstGeom prst="roundRect">
            <a:avLst>
              <a:gd name="adj" fmla="val 1153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solidFill>
                  <a:srgbClr val="000000"/>
                </a:solidFill>
                <a:latin typeface="ヒラギノ角ゴ ProN W3"/>
                <a:ea typeface="ヒラギノ角ゴ ProN W3"/>
                <a:cs typeface="ヒラギノ角ゴ ProN W3"/>
                <a:sym typeface="ヒラギノ角ゴ ProN W3"/>
              </a:defRPr>
            </a:pPr>
            <a:r>
              <a:t>地域信仰・遺跡</a:t>
            </a:r>
          </a:p>
          <a:p>
            <a:pPr>
              <a:defRPr sz="2400">
                <a:solidFill>
                  <a:srgbClr val="000000"/>
                </a:solidFill>
                <a:latin typeface="ヒラギノ角ゴ ProN W3"/>
                <a:ea typeface="ヒラギノ角ゴ ProN W3"/>
                <a:cs typeface="ヒラギノ角ゴ ProN W3"/>
                <a:sym typeface="ヒラギノ角ゴ ProN W3"/>
              </a:defRPr>
            </a:pPr>
            <a:r>
              <a:t>土地利用</a:t>
            </a:r>
          </a:p>
          <a:p>
            <a:pPr>
              <a:defRPr sz="2400">
                <a:solidFill>
                  <a:srgbClr val="000000"/>
                </a:solidFill>
                <a:latin typeface="ヒラギノ角ゴ ProN W3"/>
                <a:ea typeface="ヒラギノ角ゴ ProN W3"/>
                <a:cs typeface="ヒラギノ角ゴ ProN W3"/>
                <a:sym typeface="ヒラギノ角ゴ ProN W3"/>
              </a:defRPr>
            </a:pPr>
            <a:r>
              <a:t>施設（土木・建築）</a:t>
            </a:r>
          </a:p>
          <a:p>
            <a:pPr>
              <a:defRPr sz="2400">
                <a:solidFill>
                  <a:srgbClr val="000000"/>
                </a:solidFill>
                <a:latin typeface="ヒラギノ角ゴ ProN W3"/>
                <a:ea typeface="ヒラギノ角ゴ ProN W3"/>
                <a:cs typeface="ヒラギノ角ゴ ProN W3"/>
                <a:sym typeface="ヒラギノ角ゴ ProN W3"/>
              </a:defRPr>
            </a:pPr>
            <a:r>
              <a:t>産業</a:t>
            </a:r>
          </a:p>
        </p:txBody>
      </p:sp>
      <p:sp>
        <p:nvSpPr>
          <p:cNvPr id="443" name="寺社仏閣…"/>
          <p:cNvSpPr/>
          <p:nvPr/>
        </p:nvSpPr>
        <p:spPr>
          <a:xfrm>
            <a:off x="4666473" y="6911694"/>
            <a:ext cx="3671855" cy="2512005"/>
          </a:xfrm>
          <a:prstGeom prst="roundRect">
            <a:avLst>
              <a:gd name="adj" fmla="val 11164"/>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b"/>
          <a:lstStyle/>
          <a:p>
            <a:pPr>
              <a:defRPr sz="2400">
                <a:solidFill>
                  <a:srgbClr val="000000"/>
                </a:solidFill>
                <a:latin typeface="ヒラギノ角ゴ ProN W3"/>
                <a:ea typeface="ヒラギノ角ゴ ProN W3"/>
                <a:cs typeface="ヒラギノ角ゴ ProN W3"/>
                <a:sym typeface="ヒラギノ角ゴ ProN W3"/>
              </a:defRPr>
            </a:pPr>
            <a:r>
              <a:t>寺社仏閣</a:t>
            </a:r>
          </a:p>
          <a:p>
            <a:pPr>
              <a:defRPr sz="2400">
                <a:solidFill>
                  <a:srgbClr val="000000"/>
                </a:solidFill>
                <a:latin typeface="ヒラギノ角ゴ ProN W3"/>
                <a:ea typeface="ヒラギノ角ゴ ProN W3"/>
                <a:cs typeface="ヒラギノ角ゴ ProN W3"/>
                <a:sym typeface="ヒラギノ角ゴ ProN W3"/>
              </a:defRPr>
            </a:pPr>
            <a:r>
              <a:t>林地・農地</a:t>
            </a:r>
          </a:p>
          <a:p>
            <a:pPr>
              <a:defRPr sz="2400">
                <a:solidFill>
                  <a:srgbClr val="000000"/>
                </a:solidFill>
                <a:latin typeface="ヒラギノ角ゴ ProN W3"/>
                <a:ea typeface="ヒラギノ角ゴ ProN W3"/>
                <a:cs typeface="ヒラギノ角ゴ ProN W3"/>
                <a:sym typeface="ヒラギノ角ゴ ProN W3"/>
              </a:defRPr>
            </a:pPr>
            <a:r>
              <a:t>施設（土木・建築）</a:t>
            </a:r>
          </a:p>
          <a:p>
            <a:pPr>
              <a:defRPr sz="2400">
                <a:solidFill>
                  <a:srgbClr val="000000"/>
                </a:solidFill>
                <a:latin typeface="ヒラギノ角ゴ ProN W3"/>
                <a:ea typeface="ヒラギノ角ゴ ProN W3"/>
                <a:cs typeface="ヒラギノ角ゴ ProN W3"/>
                <a:sym typeface="ヒラギノ角ゴ ProN W3"/>
              </a:defRPr>
            </a:pPr>
            <a:r>
              <a:t>エネルギー</a:t>
            </a:r>
          </a:p>
        </p:txBody>
      </p:sp>
      <p:sp>
        <p:nvSpPr>
          <p:cNvPr id="444" name="角丸四角形"/>
          <p:cNvSpPr/>
          <p:nvPr/>
        </p:nvSpPr>
        <p:spPr>
          <a:xfrm>
            <a:off x="1381769" y="1960975"/>
            <a:ext cx="10241262" cy="3910460"/>
          </a:xfrm>
          <a:prstGeom prst="roundRect">
            <a:avLst>
              <a:gd name="adj" fmla="val 18654"/>
            </a:avLst>
          </a:prstGeom>
          <a:ln w="25400">
            <a:solidFill>
              <a:srgbClr val="85888D"/>
            </a:solidFill>
            <a:miter lim="400000"/>
          </a:ln>
        </p:spPr>
        <p:txBody>
          <a:bodyPr lIns="50800" tIns="50800" rIns="50800" bIns="50800" anchor="ctr"/>
          <a:lstStyle/>
          <a:p>
            <a:pPr>
              <a:defRPr sz="2400">
                <a:solidFill>
                  <a:srgbClr val="000000"/>
                </a:solidFill>
                <a:latin typeface="ヒラギノ角ゴ ProN W3"/>
                <a:ea typeface="ヒラギノ角ゴ ProN W3"/>
                <a:cs typeface="ヒラギノ角ゴ ProN W3"/>
                <a:sym typeface="ヒラギノ角ゴ ProN W3"/>
              </a:defRPr>
            </a:pPr>
            <a:endParaRPr/>
          </a:p>
        </p:txBody>
      </p:sp>
      <p:sp>
        <p:nvSpPr>
          <p:cNvPr id="445" name="フィールドサイエンス"/>
          <p:cNvSpPr txBox="1"/>
          <p:nvPr/>
        </p:nvSpPr>
        <p:spPr>
          <a:xfrm>
            <a:off x="4058741" y="1712383"/>
            <a:ext cx="4887318" cy="5842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フィールドサイエンス</a:t>
            </a:r>
          </a:p>
        </p:txBody>
      </p:sp>
      <p:sp>
        <p:nvSpPr>
          <p:cNvPr id="446" name="矢印"/>
          <p:cNvSpPr/>
          <p:nvPr/>
        </p:nvSpPr>
        <p:spPr>
          <a:xfrm rot="5400000">
            <a:off x="5756554" y="5058591"/>
            <a:ext cx="1491692" cy="1518098"/>
          </a:xfrm>
          <a:prstGeom prst="rightArrow">
            <a:avLst>
              <a:gd name="adj1" fmla="val 43990"/>
              <a:gd name="adj2" fmla="val 36676"/>
            </a:avLst>
          </a:prstGeom>
          <a:blipFill>
            <a:blip r:embed="rId3"/>
          </a:blipFill>
          <a:ln w="254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447" name="矢印"/>
          <p:cNvSpPr/>
          <p:nvPr/>
        </p:nvSpPr>
        <p:spPr>
          <a:xfrm>
            <a:off x="4902200" y="3690259"/>
            <a:ext cx="510382" cy="1270001"/>
          </a:xfrm>
          <a:prstGeom prst="rightArrow">
            <a:avLst>
              <a:gd name="adj1" fmla="val 57766"/>
              <a:gd name="adj2" fmla="val 58981"/>
            </a:avLst>
          </a:prstGeom>
          <a:blipFill>
            <a:blip r:embed="rId3"/>
          </a:blipFill>
          <a:ln w="254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448" name="矢印"/>
          <p:cNvSpPr/>
          <p:nvPr/>
        </p:nvSpPr>
        <p:spPr>
          <a:xfrm flipH="1">
            <a:off x="7531100" y="3690259"/>
            <a:ext cx="510382" cy="1270001"/>
          </a:xfrm>
          <a:prstGeom prst="rightArrow">
            <a:avLst>
              <a:gd name="adj1" fmla="val 57766"/>
              <a:gd name="adj2" fmla="val 58981"/>
            </a:avLst>
          </a:prstGeom>
          <a:blipFill>
            <a:blip r:embed="rId3"/>
          </a:blipFill>
          <a:ln w="25400">
            <a:miter lim="400000"/>
          </a:ln>
          <a:effectLst>
            <a:outerShdw blurRad="38100" dist="25400" dir="5400000" rotWithShape="0">
              <a:srgbClr val="000000">
                <a:alpha val="50000"/>
              </a:srgbClr>
            </a:outerShdw>
          </a:effectLst>
        </p:spPr>
        <p:txBody>
          <a:bodyPr lIns="50800" tIns="50800" rIns="50800" bIns="50800" anchor="ctr"/>
          <a:lstStyle/>
          <a:p>
            <a:pPr>
              <a:defRPr sz="2400">
                <a:solidFill>
                  <a:srgbClr val="FFFFFF"/>
                </a:solidFill>
                <a:latin typeface="ヒラギノ角ゴ ProN W3"/>
                <a:ea typeface="ヒラギノ角ゴ ProN W3"/>
                <a:cs typeface="ヒラギノ角ゴ ProN W3"/>
                <a:sym typeface="ヒラギノ角ゴ ProN W3"/>
              </a:defRPr>
            </a:pPr>
            <a:endParaRPr/>
          </a:p>
        </p:txBody>
      </p:sp>
      <p:sp>
        <p:nvSpPr>
          <p:cNvPr id="449" name="地域環境…"/>
          <p:cNvSpPr/>
          <p:nvPr/>
        </p:nvSpPr>
        <p:spPr>
          <a:xfrm>
            <a:off x="5617964" y="3672933"/>
            <a:ext cx="1768872" cy="1304653"/>
          </a:xfrm>
          <a:prstGeom prst="roundRect">
            <a:avLst>
              <a:gd name="adj" fmla="val 10630"/>
            </a:avLst>
          </a:prstGeom>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lstStyle/>
          <a:p>
            <a:pPr>
              <a:defRPr sz="2400">
                <a:solidFill>
                  <a:srgbClr val="000000"/>
                </a:solidFill>
                <a:latin typeface="ヒラギノ角ゴ ProN W3"/>
                <a:ea typeface="ヒラギノ角ゴ ProN W3"/>
                <a:cs typeface="ヒラギノ角ゴ ProN W3"/>
                <a:sym typeface="ヒラギノ角ゴ ProN W3"/>
              </a:defRPr>
            </a:pPr>
            <a:r>
              <a:t>地域環境</a:t>
            </a:r>
          </a:p>
          <a:p>
            <a:pPr>
              <a:defRPr sz="2400">
                <a:solidFill>
                  <a:srgbClr val="000000"/>
                </a:solidFill>
                <a:latin typeface="ヒラギノ角ゴ ProN W3"/>
                <a:ea typeface="ヒラギノ角ゴ ProN W3"/>
                <a:cs typeface="ヒラギノ角ゴ ProN W3"/>
                <a:sym typeface="ヒラギノ角ゴ ProN W3"/>
              </a:defRPr>
            </a:pPr>
            <a:r>
              <a:t>予測モデル</a:t>
            </a:r>
          </a:p>
        </p:txBody>
      </p:sp>
      <p:sp>
        <p:nvSpPr>
          <p:cNvPr id="450" name="里山基盤科学技術の社会実装モデルプロジェクト"/>
          <p:cNvSpPr txBox="1"/>
          <p:nvPr/>
        </p:nvSpPr>
        <p:spPr>
          <a:xfrm>
            <a:off x="623324" y="376922"/>
            <a:ext cx="12054290" cy="7489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4200">
                <a:solidFill>
                  <a:srgbClr val="000000"/>
                </a:solidFill>
                <a:latin typeface="ヒラギノ角ゴ ProN W3"/>
                <a:ea typeface="ヒラギノ角ゴ ProN W3"/>
                <a:cs typeface="ヒラギノ角ゴ ProN W3"/>
                <a:sym typeface="ヒラギノ角ゴ ProN W3"/>
              </a:defRPr>
            </a:lvl1pPr>
          </a:lstStyle>
          <a:p>
            <a:r>
              <a:rPr dirty="0" smtClean="0"/>
              <a:t>里山基盤科学技術の社会実装</a:t>
            </a:r>
            <a:r>
              <a:rPr lang="ja-JP" altLang="en-US" dirty="0" smtClean="0"/>
              <a:t>モデルプロジェクト</a:t>
            </a:r>
            <a:endParaRPr dirty="0"/>
          </a:p>
        </p:txBody>
      </p:sp>
      <p:sp>
        <p:nvSpPr>
          <p:cNvPr id="451" name="ボクセルモデル"/>
          <p:cNvSpPr txBox="1"/>
          <p:nvPr/>
        </p:nvSpPr>
        <p:spPr>
          <a:xfrm>
            <a:off x="2241550" y="5198533"/>
            <a:ext cx="1943100" cy="3556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000000"/>
                </a:solidFill>
                <a:latin typeface="ヒラギノ角ゴ ProN W3"/>
                <a:ea typeface="ヒラギノ角ゴ ProN W3"/>
                <a:cs typeface="ヒラギノ角ゴ ProN W3"/>
                <a:sym typeface="ヒラギノ角ゴ ProN W3"/>
              </a:defRPr>
            </a:lvl1pPr>
          </a:lstStyle>
          <a:p>
            <a:r>
              <a:t>ボクセルモデル</a:t>
            </a:r>
          </a:p>
        </p:txBody>
      </p:sp>
      <p:sp>
        <p:nvSpPr>
          <p:cNvPr id="452" name="歴史環境GIS"/>
          <p:cNvSpPr txBox="1"/>
          <p:nvPr/>
        </p:nvSpPr>
        <p:spPr>
          <a:xfrm>
            <a:off x="8820150" y="5198533"/>
            <a:ext cx="1943100" cy="3556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000000"/>
                </a:solidFill>
                <a:latin typeface="ヒラギノ角ゴ ProN W3"/>
                <a:ea typeface="ヒラギノ角ゴ ProN W3"/>
                <a:cs typeface="ヒラギノ角ゴ ProN W3"/>
                <a:sym typeface="ヒラギノ角ゴ ProN W3"/>
              </a:defRPr>
            </a:lvl1pPr>
          </a:lstStyle>
          <a:p>
            <a:r>
              <a:t>歴史環境GIS</a:t>
            </a:r>
          </a:p>
        </p:txBody>
      </p:sp>
      <p:sp>
        <p:nvSpPr>
          <p:cNvPr id="453" name="基盤科学技術"/>
          <p:cNvSpPr txBox="1"/>
          <p:nvPr/>
        </p:nvSpPr>
        <p:spPr>
          <a:xfrm>
            <a:off x="7983946" y="5854940"/>
            <a:ext cx="28575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基盤科学技術</a:t>
            </a:r>
          </a:p>
        </p:txBody>
      </p:sp>
      <p:sp>
        <p:nvSpPr>
          <p:cNvPr id="454" name="社会実装"/>
          <p:cNvSpPr txBox="1"/>
          <p:nvPr/>
        </p:nvSpPr>
        <p:spPr>
          <a:xfrm>
            <a:off x="8441146" y="8678333"/>
            <a:ext cx="1943101"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社会実装</a:t>
            </a:r>
          </a:p>
        </p:txBody>
      </p:sp>
      <p:sp>
        <p:nvSpPr>
          <p:cNvPr id="455" name="里山設計"/>
          <p:cNvSpPr txBox="1"/>
          <p:nvPr/>
        </p:nvSpPr>
        <p:spPr>
          <a:xfrm>
            <a:off x="5432992" y="6661926"/>
            <a:ext cx="2138816" cy="584201"/>
          </a:xfrm>
          <a:prstGeom prst="rect">
            <a:avLst/>
          </a:prstGeom>
          <a:solidFill>
            <a:srgbClr val="FFFFFF"/>
          </a:solidFill>
          <a:ln w="25400">
            <a:solidFill>
              <a:srgbClr val="85888D"/>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000000"/>
                </a:solidFill>
                <a:latin typeface="ヒラギノ角ゴ ProN W3"/>
                <a:ea typeface="ヒラギノ角ゴ ProN W3"/>
                <a:cs typeface="ヒラギノ角ゴ ProN W3"/>
                <a:sym typeface="ヒラギノ角ゴ ProN W3"/>
              </a:defRPr>
            </a:lvl1pPr>
          </a:lstStyle>
          <a:p>
            <a:r>
              <a:t>里山設計</a:t>
            </a:r>
          </a:p>
        </p:txBody>
      </p:sp>
    </p:spTree>
    <p:extLst>
      <p:ext uri="{BB962C8B-B14F-4D97-AF65-F5344CB8AC3E}">
        <p14:creationId xmlns:p14="http://schemas.microsoft.com/office/powerpoint/2010/main" val="134270111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主要研究テーマを設定"/>
          <p:cNvSpPr txBox="1">
            <a:spLocks noGrp="1"/>
          </p:cNvSpPr>
          <p:nvPr>
            <p:ph type="title"/>
          </p:nvPr>
        </p:nvSpPr>
        <p:spPr>
          <a:prstGeom prst="rect">
            <a:avLst/>
          </a:prstGeom>
        </p:spPr>
        <p:txBody>
          <a:bodyPr/>
          <a:lstStyle>
            <a:lvl1pPr>
              <a:defRPr sz="6200" spc="372">
                <a:solidFill>
                  <a:srgbClr val="000000"/>
                </a:solidFill>
              </a:defRPr>
            </a:lvl1pPr>
          </a:lstStyle>
          <a:p>
            <a:pPr>
              <a:defRPr>
                <a:effectLst/>
              </a:defRPr>
            </a:pPr>
            <a:r>
              <a:t>主要研究テーマを設定</a:t>
            </a:r>
          </a:p>
        </p:txBody>
      </p:sp>
      <p:sp>
        <p:nvSpPr>
          <p:cNvPr id="648" name="自然環境に基づく動植物の保全と活用（有用植物栽培）…"/>
          <p:cNvSpPr txBox="1">
            <a:spLocks noGrp="1"/>
          </p:cNvSpPr>
          <p:nvPr>
            <p:ph type="body" idx="1"/>
          </p:nvPr>
        </p:nvSpPr>
        <p:spPr>
          <a:prstGeom prst="rect">
            <a:avLst/>
          </a:prstGeom>
        </p:spPr>
        <p:txBody>
          <a:bodyPr/>
          <a:lstStyle/>
          <a:p>
            <a:pPr>
              <a:lnSpc>
                <a:spcPct val="130000"/>
              </a:lnSpc>
              <a:buBlip>
                <a:blip r:embed="rId2"/>
              </a:buBlip>
              <a:defRPr>
                <a:solidFill>
                  <a:srgbClr val="000000"/>
                </a:solidFill>
              </a:defRPr>
            </a:pPr>
            <a:r>
              <a:rPr dirty="0"/>
              <a:t>自然環境に基づく動植物の保全と活用（有用植物栽培）</a:t>
            </a:r>
          </a:p>
          <a:p>
            <a:pPr>
              <a:lnSpc>
                <a:spcPct val="130000"/>
              </a:lnSpc>
              <a:buBlip>
                <a:blip r:embed="rId2"/>
              </a:buBlip>
              <a:defRPr>
                <a:solidFill>
                  <a:srgbClr val="000000"/>
                </a:solidFill>
              </a:defRPr>
            </a:pPr>
            <a:r>
              <a:rPr dirty="0"/>
              <a:t>自然エネルギーの活用（バイオマス・マイクロ水力）</a:t>
            </a:r>
          </a:p>
          <a:p>
            <a:pPr>
              <a:lnSpc>
                <a:spcPct val="130000"/>
              </a:lnSpc>
              <a:buBlip>
                <a:blip r:embed="rId2"/>
              </a:buBlip>
              <a:defRPr>
                <a:solidFill>
                  <a:srgbClr val="000000"/>
                </a:solidFill>
              </a:defRPr>
            </a:pPr>
            <a:r>
              <a:rPr dirty="0"/>
              <a:t>多自然型インフラ整備（道路・河川・水路・農林地）</a:t>
            </a:r>
          </a:p>
          <a:p>
            <a:pPr>
              <a:lnSpc>
                <a:spcPct val="130000"/>
              </a:lnSpc>
              <a:buBlip>
                <a:blip r:embed="rId2"/>
              </a:buBlip>
              <a:defRPr>
                <a:solidFill>
                  <a:srgbClr val="000000"/>
                </a:solidFill>
              </a:defRPr>
            </a:pPr>
            <a:r>
              <a:rPr dirty="0"/>
              <a:t>次世代里山拠点整備（古民家や廃校のリノベーション）</a:t>
            </a:r>
          </a:p>
          <a:p>
            <a:pPr>
              <a:lnSpc>
                <a:spcPct val="130000"/>
              </a:lnSpc>
              <a:buBlip>
                <a:blip r:embed="rId2"/>
              </a:buBlip>
              <a:defRPr>
                <a:solidFill>
                  <a:srgbClr val="000000"/>
                </a:solidFill>
              </a:defRPr>
            </a:pPr>
            <a:r>
              <a:rPr dirty="0"/>
              <a:t>ICTによる里山生活支援（里山暮らしアプリ開発）</a:t>
            </a:r>
          </a:p>
        </p:txBody>
      </p:sp>
      <p:sp>
        <p:nvSpPr>
          <p:cNvPr id="649"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
        <p:nvSpPr>
          <p:cNvPr id="650" name="環境理工学群・地域連携機構"/>
          <p:cNvSpPr txBox="1"/>
          <p:nvPr/>
        </p:nvSpPr>
        <p:spPr>
          <a:xfrm>
            <a:off x="4551679" y="3934179"/>
            <a:ext cx="4076701"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2400">
                <a:solidFill>
                  <a:srgbClr val="565F5F"/>
                </a:solidFill>
                <a:latin typeface="ヒラギノ丸ゴ Pro"/>
                <a:ea typeface="ヒラギノ丸ゴ Pro"/>
                <a:cs typeface="ヒラギノ丸ゴ Pro"/>
                <a:sym typeface="ヒラギノ丸ゴ Pro"/>
              </a:defRPr>
            </a:lvl1pPr>
          </a:lstStyle>
          <a:p>
            <a:r>
              <a:t>環境理工学群・地域連携機構</a:t>
            </a:r>
          </a:p>
        </p:txBody>
      </p:sp>
      <p:sp>
        <p:nvSpPr>
          <p:cNvPr id="651" name="システム工学群エネルギー専攻・地域連携機構"/>
          <p:cNvSpPr txBox="1"/>
          <p:nvPr/>
        </p:nvSpPr>
        <p:spPr>
          <a:xfrm>
            <a:off x="4551679" y="4923747"/>
            <a:ext cx="734229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565F5F"/>
                </a:solidFill>
                <a:latin typeface="ヒラギノ丸ゴ Pro"/>
                <a:ea typeface="ヒラギノ丸ゴ Pro"/>
                <a:cs typeface="ヒラギノ丸ゴ Pro"/>
                <a:sym typeface="ヒラギノ丸ゴ Pro"/>
              </a:defRPr>
            </a:lvl1pPr>
          </a:lstStyle>
          <a:p>
            <a:r>
              <a:t>システム工学群エネルギー専攻・地域連携機構</a:t>
            </a:r>
          </a:p>
        </p:txBody>
      </p:sp>
      <p:sp>
        <p:nvSpPr>
          <p:cNvPr id="652" name="システム工学群建築都市デザイン専攻"/>
          <p:cNvSpPr txBox="1"/>
          <p:nvPr/>
        </p:nvSpPr>
        <p:spPr>
          <a:xfrm>
            <a:off x="4551679" y="5984864"/>
            <a:ext cx="7342297"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565F5F"/>
                </a:solidFill>
                <a:latin typeface="ヒラギノ丸ゴ Pro"/>
                <a:ea typeface="ヒラギノ丸ゴ Pro"/>
                <a:cs typeface="ヒラギノ丸ゴ Pro"/>
                <a:sym typeface="ヒラギノ丸ゴ Pro"/>
              </a:defRPr>
            </a:lvl1pPr>
          </a:lstStyle>
          <a:p>
            <a:r>
              <a:t>システム工学群建築都市デザイン専攻</a:t>
            </a:r>
          </a:p>
        </p:txBody>
      </p:sp>
      <p:sp>
        <p:nvSpPr>
          <p:cNvPr id="653" name="システム工学群建築都市デザイン専攻"/>
          <p:cNvSpPr txBox="1"/>
          <p:nvPr/>
        </p:nvSpPr>
        <p:spPr>
          <a:xfrm>
            <a:off x="4551679" y="7029194"/>
            <a:ext cx="7342297"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565F5F"/>
                </a:solidFill>
                <a:latin typeface="ヒラギノ丸ゴ Pro"/>
                <a:ea typeface="ヒラギノ丸ゴ Pro"/>
                <a:cs typeface="ヒラギノ丸ゴ Pro"/>
                <a:sym typeface="ヒラギノ丸ゴ Pro"/>
              </a:defRPr>
            </a:lvl1pPr>
          </a:lstStyle>
          <a:p>
            <a:r>
              <a:t>システム工学群建築都市デザイン専攻</a:t>
            </a:r>
          </a:p>
        </p:txBody>
      </p:sp>
      <p:sp>
        <p:nvSpPr>
          <p:cNvPr id="654" name="情報学群"/>
          <p:cNvSpPr txBox="1"/>
          <p:nvPr/>
        </p:nvSpPr>
        <p:spPr>
          <a:xfrm>
            <a:off x="4551679" y="8166511"/>
            <a:ext cx="3412415"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400">
                <a:solidFill>
                  <a:srgbClr val="565F5F"/>
                </a:solidFill>
                <a:latin typeface="ヒラギノ丸ゴ Pro"/>
                <a:ea typeface="ヒラギノ丸ゴ Pro"/>
                <a:cs typeface="ヒラギノ丸ゴ Pro"/>
                <a:sym typeface="ヒラギノ丸ゴ Pro"/>
              </a:defRPr>
            </a:lvl1pPr>
          </a:lstStyle>
          <a:p>
            <a:r>
              <a:t>情報学群</a:t>
            </a:r>
          </a:p>
        </p:txBody>
      </p:sp>
      <p:sp>
        <p:nvSpPr>
          <p:cNvPr id="10" name="佐岡小学校の廃校がきっかけ"/>
          <p:cNvSpPr txBox="1"/>
          <p:nvPr/>
        </p:nvSpPr>
        <p:spPr>
          <a:xfrm>
            <a:off x="2322677" y="2054921"/>
            <a:ext cx="7870418" cy="63414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square" lIns="39687" tIns="39687" rIns="39687" bIns="39687" anchor="ctr">
            <a:spAutoFit/>
          </a:bodyPr>
          <a:lstStyle>
            <a:lvl1pPr defTabSz="456406">
              <a:defRPr sz="5000">
                <a:solidFill>
                  <a:schemeClr val="accent1">
                    <a:satOff val="-10875"/>
                    <a:lumOff val="-37767"/>
                  </a:schemeClr>
                </a:solidFill>
                <a:latin typeface="Osaka"/>
                <a:ea typeface="Osaka"/>
                <a:cs typeface="Osaka"/>
                <a:sym typeface="Osaka"/>
              </a:defRPr>
            </a:lvl1pPr>
          </a:lstStyle>
          <a:p>
            <a:r>
              <a:rPr lang="ja-JP" altLang="en-US" sz="3600" dirty="0" smtClean="0"/>
              <a:t>工学部だからこそできる里山再生</a:t>
            </a:r>
            <a:endParaRPr sz="3600" dirty="0"/>
          </a:p>
        </p:txBody>
      </p:sp>
    </p:spTree>
    <p:extLst>
      <p:ext uri="{BB962C8B-B14F-4D97-AF65-F5344CB8AC3E}">
        <p14:creationId xmlns:p14="http://schemas.microsoft.com/office/powerpoint/2010/main" val="70998868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測量技術者に求められる技術・技能"/>
          <p:cNvSpPr txBox="1">
            <a:spLocks noGrp="1"/>
          </p:cNvSpPr>
          <p:nvPr>
            <p:ph type="title"/>
          </p:nvPr>
        </p:nvSpPr>
        <p:spPr>
          <a:xfrm>
            <a:off x="69168" y="237092"/>
            <a:ext cx="12850208" cy="1999489"/>
          </a:xfrm>
          <a:prstGeom prst="rect">
            <a:avLst/>
          </a:prstGeom>
        </p:spPr>
        <p:txBody>
          <a:bodyPr/>
          <a:lstStyle>
            <a:lvl1pPr>
              <a:defRPr>
                <a:solidFill>
                  <a:srgbClr val="000000"/>
                </a:solidFill>
              </a:defRPr>
            </a:lvl1pPr>
          </a:lstStyle>
          <a:p>
            <a:r>
              <a:t>測量技術者に求められる技術・技能</a:t>
            </a:r>
          </a:p>
        </p:txBody>
      </p:sp>
      <p:sp>
        <p:nvSpPr>
          <p:cNvPr id="184" name="基礎学問：数学，物理，地球科学…"/>
          <p:cNvSpPr txBox="1">
            <a:spLocks noGrp="1"/>
          </p:cNvSpPr>
          <p:nvPr>
            <p:ph type="body" idx="1"/>
          </p:nvPr>
        </p:nvSpPr>
        <p:spPr>
          <a:prstGeom prst="rect">
            <a:avLst/>
          </a:prstGeom>
        </p:spPr>
        <p:txBody>
          <a:bodyPr/>
          <a:lstStyle/>
          <a:p>
            <a:pPr>
              <a:lnSpc>
                <a:spcPct val="70000"/>
              </a:lnSpc>
              <a:buBlip>
                <a:blip r:embed="rId2"/>
              </a:buBlip>
              <a:defRPr sz="4000">
                <a:solidFill>
                  <a:srgbClr val="000000"/>
                </a:solidFill>
              </a:defRPr>
            </a:pPr>
            <a:r>
              <a:rPr dirty="0"/>
              <a:t>基礎学問：数学，物理，地球科学</a:t>
            </a:r>
          </a:p>
          <a:p>
            <a:pPr>
              <a:lnSpc>
                <a:spcPct val="70000"/>
              </a:lnSpc>
              <a:buBlip>
                <a:blip r:embed="rId2"/>
              </a:buBlip>
              <a:defRPr sz="4000">
                <a:solidFill>
                  <a:srgbClr val="000000"/>
                </a:solidFill>
              </a:defRPr>
            </a:pPr>
            <a:r>
              <a:rPr dirty="0"/>
              <a:t>測量技能：Total Station, Level, 3D-CAD</a:t>
            </a:r>
          </a:p>
          <a:p>
            <a:pPr>
              <a:lnSpc>
                <a:spcPct val="70000"/>
              </a:lnSpc>
              <a:buBlip>
                <a:blip r:embed="rId2"/>
              </a:buBlip>
              <a:defRPr sz="4000">
                <a:solidFill>
                  <a:srgbClr val="000000"/>
                </a:solidFill>
              </a:defRPr>
            </a:pPr>
            <a:r>
              <a:rPr dirty="0"/>
              <a:t>電子技術：GNSS, </a:t>
            </a:r>
            <a:r>
              <a:rPr dirty="0" smtClean="0"/>
              <a:t>LiDAR</a:t>
            </a:r>
            <a:r>
              <a:rPr lang="en-US" dirty="0" smtClean="0"/>
              <a:t>, Raspberry Pi</a:t>
            </a:r>
            <a:endParaRPr dirty="0"/>
          </a:p>
          <a:p>
            <a:pPr>
              <a:lnSpc>
                <a:spcPct val="70000"/>
              </a:lnSpc>
              <a:buBlip>
                <a:blip r:embed="rId2"/>
              </a:buBlip>
              <a:defRPr sz="4000">
                <a:solidFill>
                  <a:srgbClr val="000000"/>
                </a:solidFill>
              </a:defRPr>
            </a:pPr>
            <a:r>
              <a:rPr dirty="0"/>
              <a:t>情報技術：SfM, GIS, Database, Programming</a:t>
            </a:r>
          </a:p>
          <a:p>
            <a:pPr>
              <a:lnSpc>
                <a:spcPct val="70000"/>
              </a:lnSpc>
              <a:buBlip>
                <a:blip r:embed="rId2"/>
              </a:buBlip>
              <a:defRPr sz="4000">
                <a:solidFill>
                  <a:srgbClr val="000000"/>
                </a:solidFill>
              </a:defRPr>
            </a:pPr>
            <a:r>
              <a:rPr dirty="0"/>
              <a:t>ドローン技術（操縦技能を含む）</a:t>
            </a:r>
          </a:p>
        </p:txBody>
      </p:sp>
      <p:sp>
        <p:nvSpPr>
          <p:cNvPr id="185" name="スライド番号"/>
          <p:cNvSpPr txBox="1">
            <a:spLocks noGrp="1"/>
          </p:cNvSpPr>
          <p:nvPr>
            <p:ph type="sldNum" sz="quarter" idx="2"/>
          </p:nvPr>
        </p:nvSpPr>
        <p:spPr>
          <a:xfrm>
            <a:off x="6374891" y="9249664"/>
            <a:ext cx="242317"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終わりに"/>
          <p:cNvSpPr txBox="1">
            <a:spLocks noGrp="1"/>
          </p:cNvSpPr>
          <p:nvPr>
            <p:ph type="title"/>
          </p:nvPr>
        </p:nvSpPr>
        <p:spPr>
          <a:prstGeom prst="rect">
            <a:avLst/>
          </a:prstGeom>
        </p:spPr>
        <p:txBody>
          <a:bodyPr/>
          <a:lstStyle>
            <a:lvl1pPr>
              <a:defRPr>
                <a:solidFill>
                  <a:srgbClr val="000000"/>
                </a:solidFill>
              </a:defRPr>
            </a:lvl1pPr>
          </a:lstStyle>
          <a:p>
            <a:r>
              <a:t>終わりに</a:t>
            </a:r>
          </a:p>
        </p:txBody>
      </p:sp>
      <p:sp>
        <p:nvSpPr>
          <p:cNvPr id="279" name="測量技術者は建設業界の下請的存在と思われているかもしれません…"/>
          <p:cNvSpPr txBox="1">
            <a:spLocks noGrp="1"/>
          </p:cNvSpPr>
          <p:nvPr>
            <p:ph type="body" idx="1"/>
          </p:nvPr>
        </p:nvSpPr>
        <p:spPr>
          <a:prstGeom prst="rect">
            <a:avLst/>
          </a:prstGeom>
        </p:spPr>
        <p:txBody>
          <a:bodyPr/>
          <a:lstStyle/>
          <a:p>
            <a:pPr>
              <a:buBlip>
                <a:blip r:embed="rId2"/>
              </a:buBlip>
              <a:defRPr sz="3600">
                <a:solidFill>
                  <a:srgbClr val="000000"/>
                </a:solidFill>
              </a:defRPr>
            </a:pPr>
            <a:r>
              <a:t>測量技術者は建設業界の下請的存在と思われているかもしれません</a:t>
            </a:r>
          </a:p>
          <a:p>
            <a:pPr>
              <a:buBlip>
                <a:blip r:embed="rId2"/>
              </a:buBlip>
              <a:defRPr sz="3600">
                <a:solidFill>
                  <a:srgbClr val="000000"/>
                </a:solidFill>
              </a:defRPr>
            </a:pPr>
            <a:r>
              <a:t>請負業務の先に，明るい未来を描けますか？</a:t>
            </a:r>
          </a:p>
          <a:p>
            <a:pPr>
              <a:buBlip>
                <a:blip r:embed="rId2"/>
              </a:buBlip>
              <a:defRPr sz="3600">
                <a:solidFill>
                  <a:srgbClr val="000000"/>
                </a:solidFill>
              </a:defRPr>
            </a:pPr>
            <a:r>
              <a:t>業務で得られるものを未来に生かしてください</a:t>
            </a:r>
          </a:p>
          <a:p>
            <a:pPr>
              <a:buBlip>
                <a:blip r:embed="rId2"/>
              </a:buBlip>
              <a:defRPr sz="3600">
                <a:solidFill>
                  <a:srgbClr val="000000"/>
                </a:solidFill>
              </a:defRPr>
            </a:pPr>
            <a:r>
              <a:t>案外，測量屋は地域マネージャーに向いてます</a:t>
            </a:r>
          </a:p>
        </p:txBody>
      </p:sp>
      <p:sp>
        <p:nvSpPr>
          <p:cNvPr id="280" name="スライド番号"/>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30</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GNSS測位衛星の動向"/>
          <p:cNvSpPr txBox="1">
            <a:spLocks noGrp="1"/>
          </p:cNvSpPr>
          <p:nvPr>
            <p:ph type="title"/>
          </p:nvPr>
        </p:nvSpPr>
        <p:spPr>
          <a:prstGeom prst="rect">
            <a:avLst/>
          </a:prstGeom>
        </p:spPr>
        <p:txBody>
          <a:bodyPr/>
          <a:lstStyle>
            <a:lvl1pPr>
              <a:defRPr>
                <a:solidFill>
                  <a:srgbClr val="000000"/>
                </a:solidFill>
              </a:defRPr>
            </a:lvl1pPr>
          </a:lstStyle>
          <a:p>
            <a:r>
              <a:t>GNSS測位衛星の動向</a:t>
            </a:r>
          </a:p>
        </p:txBody>
      </p:sp>
      <p:sp>
        <p:nvSpPr>
          <p:cNvPr id="188" name="US: GPS 32機…"/>
          <p:cNvSpPr txBox="1">
            <a:spLocks noGrp="1"/>
          </p:cNvSpPr>
          <p:nvPr>
            <p:ph type="body" idx="1"/>
          </p:nvPr>
        </p:nvSpPr>
        <p:spPr>
          <a:prstGeom prst="rect">
            <a:avLst/>
          </a:prstGeom>
        </p:spPr>
        <p:txBody>
          <a:bodyPr/>
          <a:lstStyle/>
          <a:p>
            <a:pPr>
              <a:buBlip>
                <a:blip r:embed="rId3"/>
              </a:buBlip>
              <a:defRPr sz="3600">
                <a:solidFill>
                  <a:srgbClr val="000000"/>
                </a:solidFill>
                <a:latin typeface="ヒラギノ明朝 ProN W3"/>
                <a:ea typeface="ヒラギノ明朝 ProN W3"/>
                <a:cs typeface="ヒラギノ明朝 ProN W3"/>
                <a:sym typeface="ヒラギノ明朝 ProN W3"/>
              </a:defRPr>
            </a:pPr>
            <a:r>
              <a:t>US: GPS　32機</a:t>
            </a:r>
          </a:p>
          <a:p>
            <a:pPr>
              <a:buBlip>
                <a:blip r:embed="rId3"/>
              </a:buBlip>
              <a:defRPr sz="3600">
                <a:solidFill>
                  <a:srgbClr val="000000"/>
                </a:solidFill>
                <a:latin typeface="ヒラギノ明朝 ProN W3"/>
                <a:ea typeface="ヒラギノ明朝 ProN W3"/>
                <a:cs typeface="ヒラギノ明朝 ProN W3"/>
                <a:sym typeface="ヒラギノ明朝 ProN W3"/>
              </a:defRPr>
            </a:pPr>
            <a:r>
              <a:t>ロシア: GLONASS　24機</a:t>
            </a:r>
          </a:p>
          <a:p>
            <a:pPr>
              <a:buBlip>
                <a:blip r:embed="rId3"/>
              </a:buBlip>
              <a:defRPr sz="3600">
                <a:solidFill>
                  <a:srgbClr val="000000"/>
                </a:solidFill>
                <a:latin typeface="ヒラギノ明朝 ProN W3"/>
                <a:ea typeface="ヒラギノ明朝 ProN W3"/>
                <a:cs typeface="ヒラギノ明朝 ProN W3"/>
                <a:sym typeface="ヒラギノ明朝 ProN W3"/>
              </a:defRPr>
            </a:pPr>
            <a:r>
              <a:t>EU: Galileo　4機</a:t>
            </a:r>
          </a:p>
          <a:p>
            <a:pPr>
              <a:buBlip>
                <a:blip r:embed="rId3"/>
              </a:buBlip>
              <a:defRPr sz="3600">
                <a:solidFill>
                  <a:srgbClr val="000000"/>
                </a:solidFill>
                <a:latin typeface="ヒラギノ明朝 ProN W3"/>
                <a:ea typeface="ヒラギノ明朝 ProN W3"/>
                <a:cs typeface="ヒラギノ明朝 ProN W3"/>
                <a:sym typeface="ヒラギノ明朝 ProN W3"/>
              </a:defRPr>
            </a:pPr>
            <a:r>
              <a:t>中国: 北斗　16機</a:t>
            </a:r>
          </a:p>
          <a:p>
            <a:pPr>
              <a:buBlip>
                <a:blip r:embed="rId3"/>
              </a:buBlip>
              <a:defRPr sz="3600">
                <a:solidFill>
                  <a:srgbClr val="000000"/>
                </a:solidFill>
                <a:latin typeface="ヒラギノ明朝 ProN W3"/>
                <a:ea typeface="ヒラギノ明朝 ProN W3"/>
                <a:cs typeface="ヒラギノ明朝 ProN W3"/>
                <a:sym typeface="ヒラギノ明朝 ProN W3"/>
              </a:defRPr>
            </a:pPr>
            <a:r>
              <a:t>日本: みちびき　1機（2号機が6月，将来は7機?）</a:t>
            </a:r>
          </a:p>
        </p:txBody>
      </p:sp>
      <p:sp>
        <p:nvSpPr>
          <p:cNvPr id="189" name="スライド番号"/>
          <p:cNvSpPr txBox="1">
            <a:spLocks noGrp="1"/>
          </p:cNvSpPr>
          <p:nvPr>
            <p:ph type="sldNum" sz="quarter" idx="2"/>
          </p:nvPr>
        </p:nvSpPr>
        <p:spPr>
          <a:xfrm>
            <a:off x="6374891" y="9249664"/>
            <a:ext cx="242317"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pic>
        <p:nvPicPr>
          <p:cNvPr id="190" name="pasted-image.tiff" descr="pasted-image.tiff"/>
          <p:cNvPicPr>
            <a:picLocks noChangeAspect="1"/>
          </p:cNvPicPr>
          <p:nvPr/>
        </p:nvPicPr>
        <p:blipFill>
          <a:blip r:embed="rId4">
            <a:extLst/>
          </a:blip>
          <a:stretch>
            <a:fillRect/>
          </a:stretch>
        </p:blipFill>
        <p:spPr>
          <a:xfrm>
            <a:off x="7799836" y="2332703"/>
            <a:ext cx="4447594" cy="5088194"/>
          </a:xfrm>
          <a:prstGeom prst="rect">
            <a:avLst/>
          </a:prstGeom>
          <a:ln w="12700">
            <a:miter lim="400000"/>
          </a:ln>
        </p:spPr>
      </p:pic>
      <p:sp>
        <p:nvSpPr>
          <p:cNvPr id="191" name="みちびきが受信できてもcm級の測位は，依然高価な機器が必要"/>
          <p:cNvSpPr txBox="1"/>
          <p:nvPr/>
        </p:nvSpPr>
        <p:spPr>
          <a:xfrm>
            <a:off x="688797" y="9037573"/>
            <a:ext cx="11610950"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5E5E5E"/>
                </a:solidFill>
                <a:latin typeface="Hoefler Text"/>
                <a:ea typeface="Hoefler Text"/>
                <a:cs typeface="Hoefler Text"/>
                <a:sym typeface="Hoefler Text"/>
              </a:defRPr>
            </a:lvl1pPr>
          </a:lstStyle>
          <a:p>
            <a:r>
              <a:t>みちびきが受信できてもcm級の測位は，依然高価な機器が必要</a:t>
            </a:r>
          </a:p>
        </p:txBody>
      </p:sp>
      <p:sp>
        <p:nvSpPr>
          <p:cNvPr id="192" name="旧ひまわりも利用可能"/>
          <p:cNvSpPr txBox="1"/>
          <p:nvPr/>
        </p:nvSpPr>
        <p:spPr>
          <a:xfrm>
            <a:off x="2549944" y="8172704"/>
            <a:ext cx="417830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latin typeface="Hoefler Text"/>
                <a:ea typeface="Hoefler Text"/>
                <a:cs typeface="Hoefler Text"/>
                <a:sym typeface="Hoefler Text"/>
              </a:defRPr>
            </a:lvl1pPr>
          </a:lstStyle>
          <a:p>
            <a:r>
              <a:t>旧ひまわりも利用可能</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90"/>
                                        </p:tgtEl>
                                        <p:attrNameLst>
                                          <p:attrName>style.visibility</p:attrName>
                                        </p:attrNameLst>
                                      </p:cBhvr>
                                      <p:to>
                                        <p:strVal val="visible"/>
                                      </p:to>
                                    </p:set>
                                    <p:animEffect transition="in" filter="dissolve">
                                      <p:cBhvr>
                                        <p:cTn id="7"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スライド番号"/>
          <p:cNvSpPr txBox="1">
            <a:spLocks noGrp="1"/>
          </p:cNvSpPr>
          <p:nvPr>
            <p:ph type="sldNum" sz="quarter" idx="2"/>
          </p:nvPr>
        </p:nvSpPr>
        <p:spPr>
          <a:xfrm>
            <a:off x="6374891" y="9249664"/>
            <a:ext cx="242317"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197" name="UNADJUSTEDNONRAW_thumb_15991.jpg" descr="UNADJUSTEDNONRAW_thumb_15991.jpg"/>
          <p:cNvPicPr>
            <a:picLocks noChangeAspect="1"/>
          </p:cNvPicPr>
          <p:nvPr/>
        </p:nvPicPr>
        <p:blipFill>
          <a:blip r:embed="rId2">
            <a:extLst/>
          </a:blip>
          <a:stretch>
            <a:fillRect/>
          </a:stretch>
        </p:blipFill>
        <p:spPr>
          <a:xfrm>
            <a:off x="-2568851" y="-192594"/>
            <a:ext cx="16419365" cy="10951589"/>
          </a:xfrm>
          <a:prstGeom prst="rect">
            <a:avLst/>
          </a:prstGeom>
          <a:ln w="12700">
            <a:miter lim="400000"/>
          </a:ln>
        </p:spPr>
      </p:pic>
      <p:sp>
        <p:nvSpPr>
          <p:cNvPr id="198" name="UAVによる空撮（マルチロータ）"/>
          <p:cNvSpPr txBox="1"/>
          <p:nvPr/>
        </p:nvSpPr>
        <p:spPr>
          <a:xfrm>
            <a:off x="1084262" y="212268"/>
            <a:ext cx="10836276" cy="1120776"/>
          </a:xfrm>
          <a:prstGeom prst="rect">
            <a:avLst/>
          </a:prstGeom>
          <a:ln w="12700">
            <a:miter lim="400000"/>
          </a:ln>
          <a:effectLst>
            <a:outerShdw blurRad="38100" dist="101600" dir="2700000" rotWithShape="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defTabSz="747776">
              <a:defRPr sz="6400">
                <a:solidFill>
                  <a:srgbClr val="FFFFFF"/>
                </a:solidFill>
                <a:latin typeface="Osaka"/>
                <a:ea typeface="Osaka"/>
                <a:cs typeface="Osaka"/>
                <a:sym typeface="Osaka"/>
              </a:defRPr>
            </a:lvl1pPr>
          </a:lstStyle>
          <a:p>
            <a:r>
              <a:t>UAVによる空撮（マルチロータ）</a:t>
            </a:r>
          </a:p>
        </p:txBody>
      </p:sp>
      <p:sp>
        <p:nvSpPr>
          <p:cNvPr id="199" name="ほぼ中国製"/>
          <p:cNvSpPr txBox="1"/>
          <p:nvPr/>
        </p:nvSpPr>
        <p:spPr>
          <a:xfrm>
            <a:off x="10114533" y="1409700"/>
            <a:ext cx="2301749" cy="561848"/>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nchor="ctr">
            <a:spAutoFit/>
          </a:bodyPr>
          <a:lstStyle>
            <a:lvl1pPr defTabSz="585216">
              <a:defRPr sz="3400">
                <a:solidFill>
                  <a:srgbClr val="EBECEA"/>
                </a:solidFill>
                <a:latin typeface="Palatino"/>
                <a:ea typeface="Palatino"/>
                <a:cs typeface="Palatino"/>
                <a:sym typeface="Palatino"/>
              </a:defRPr>
            </a:lvl1pPr>
          </a:lstStyle>
          <a:p>
            <a:r>
              <a:t>ほぼ中国製</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グループ"/>
          <p:cNvGrpSpPr/>
          <p:nvPr/>
        </p:nvGrpSpPr>
        <p:grpSpPr>
          <a:xfrm>
            <a:off x="-308679" y="-1"/>
            <a:ext cx="13028042" cy="9753601"/>
            <a:chOff x="0" y="0"/>
            <a:chExt cx="13028040" cy="9753600"/>
          </a:xfrm>
        </p:grpSpPr>
        <p:pic>
          <p:nvPicPr>
            <p:cNvPr id="201" name="image1.jpg" descr="image1.jpg"/>
            <p:cNvPicPr>
              <a:picLocks noChangeAspect="1"/>
            </p:cNvPicPr>
            <p:nvPr/>
          </p:nvPicPr>
          <p:blipFill>
            <a:blip r:embed="rId2">
              <a:extLst/>
            </a:blip>
            <a:stretch>
              <a:fillRect/>
            </a:stretch>
          </p:blipFill>
          <p:spPr>
            <a:xfrm>
              <a:off x="0" y="0"/>
              <a:ext cx="8787026" cy="9753600"/>
            </a:xfrm>
            <a:prstGeom prst="rect">
              <a:avLst/>
            </a:prstGeom>
            <a:ln w="12700" cap="flat">
              <a:noFill/>
              <a:miter lim="400000"/>
            </a:ln>
            <a:effectLst/>
          </p:spPr>
        </p:pic>
        <p:grpSp>
          <p:nvGrpSpPr>
            <p:cNvPr id="204" name="グループ"/>
            <p:cNvGrpSpPr/>
            <p:nvPr/>
          </p:nvGrpSpPr>
          <p:grpSpPr>
            <a:xfrm>
              <a:off x="9064128" y="4671977"/>
              <a:ext cx="3963914" cy="1536171"/>
              <a:chOff x="0" y="0"/>
              <a:chExt cx="3963912" cy="1536170"/>
            </a:xfrm>
          </p:grpSpPr>
          <p:sp>
            <p:nvSpPr>
              <p:cNvPr id="202" name="角丸四角形"/>
              <p:cNvSpPr/>
              <p:nvPr/>
            </p:nvSpPr>
            <p:spPr>
              <a:xfrm>
                <a:off x="0" y="0"/>
                <a:ext cx="3963913" cy="1536171"/>
              </a:xfrm>
              <a:prstGeom prst="roundRect">
                <a:avLst>
                  <a:gd name="adj" fmla="val 11719"/>
                </a:avLst>
              </a:prstGeom>
              <a:solidFill>
                <a:srgbClr val="DCE6F2"/>
              </a:solidFill>
              <a:ln w="12700" cap="flat">
                <a:solidFill>
                  <a:srgbClr val="3A5E8A"/>
                </a:solidFill>
                <a:prstDash val="solid"/>
                <a:bevel/>
              </a:ln>
              <a:effectLst/>
            </p:spPr>
            <p:txBody>
              <a:bodyPr wrap="square" lIns="65023" tIns="65023" rIns="65023" bIns="65023" numCol="1" anchor="ctr">
                <a:noAutofit/>
              </a:bodyPr>
              <a:lstStyle/>
              <a:p>
                <a:pPr defTabSz="914400">
                  <a:defRPr sz="2200">
                    <a:latin typeface="Calibri"/>
                    <a:ea typeface="Calibri"/>
                    <a:cs typeface="Calibri"/>
                    <a:sym typeface="Calibri"/>
                  </a:defRPr>
                </a:pPr>
                <a:endParaRPr/>
              </a:p>
            </p:txBody>
          </p:sp>
          <p:sp>
            <p:nvSpPr>
              <p:cNvPr id="203" name="2014年10月…"/>
              <p:cNvSpPr txBox="1"/>
              <p:nvPr/>
            </p:nvSpPr>
            <p:spPr>
              <a:xfrm>
                <a:off x="74989" y="322061"/>
                <a:ext cx="3813933" cy="892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a:defRPr sz="2200">
                    <a:solidFill>
                      <a:srgbClr val="FFFFFF"/>
                    </a:solidFill>
                    <a:latin typeface="Calibri"/>
                    <a:ea typeface="Calibri"/>
                    <a:cs typeface="Calibri"/>
                    <a:sym typeface="Calibri"/>
                  </a:defRPr>
                </a:pPr>
                <a:r>
                  <a:rPr>
                    <a:solidFill>
                      <a:srgbClr val="000000"/>
                    </a:solidFill>
                  </a:rPr>
                  <a:t>2014年10月</a:t>
                </a:r>
              </a:p>
              <a:p>
                <a:pPr defTabSz="914400">
                  <a:defRPr sz="2200">
                    <a:solidFill>
                      <a:srgbClr val="FFFFFF"/>
                    </a:solidFill>
                    <a:latin typeface="Calibri"/>
                    <a:ea typeface="Calibri"/>
                    <a:cs typeface="Calibri"/>
                    <a:sym typeface="Calibri"/>
                  </a:defRPr>
                </a:pPr>
                <a:r>
                  <a:rPr>
                    <a:solidFill>
                      <a:srgbClr val="000000"/>
                    </a:solidFill>
                  </a:rPr>
                  <a:t>高知工科大学</a:t>
                </a:r>
              </a:p>
            </p:txBody>
          </p:sp>
        </p:grpSp>
      </p:grpSp>
      <p:grpSp>
        <p:nvGrpSpPr>
          <p:cNvPr id="210" name="グループ"/>
          <p:cNvGrpSpPr/>
          <p:nvPr/>
        </p:nvGrpSpPr>
        <p:grpSpPr>
          <a:xfrm>
            <a:off x="-295018" y="-1"/>
            <a:ext cx="13014382" cy="9753601"/>
            <a:chOff x="0" y="0"/>
            <a:chExt cx="13014380" cy="9753600"/>
          </a:xfrm>
        </p:grpSpPr>
        <p:pic>
          <p:nvPicPr>
            <p:cNvPr id="206" name="image2.jpg" descr="image2.jpg"/>
            <p:cNvPicPr>
              <a:picLocks noChangeAspect="1"/>
            </p:cNvPicPr>
            <p:nvPr/>
          </p:nvPicPr>
          <p:blipFill>
            <a:blip r:embed="rId3">
              <a:extLst/>
            </a:blip>
            <a:stretch>
              <a:fillRect/>
            </a:stretch>
          </p:blipFill>
          <p:spPr>
            <a:xfrm>
              <a:off x="0" y="0"/>
              <a:ext cx="8787027" cy="9753600"/>
            </a:xfrm>
            <a:prstGeom prst="rect">
              <a:avLst/>
            </a:prstGeom>
            <a:ln w="12700" cap="flat">
              <a:noFill/>
              <a:miter lim="400000"/>
            </a:ln>
            <a:effectLst/>
          </p:spPr>
        </p:pic>
        <p:grpSp>
          <p:nvGrpSpPr>
            <p:cNvPr id="209" name="グループ"/>
            <p:cNvGrpSpPr/>
            <p:nvPr/>
          </p:nvGrpSpPr>
          <p:grpSpPr>
            <a:xfrm>
              <a:off x="9050468" y="4671977"/>
              <a:ext cx="3963913" cy="1536171"/>
              <a:chOff x="0" y="0"/>
              <a:chExt cx="3963912" cy="1536170"/>
            </a:xfrm>
          </p:grpSpPr>
          <p:sp>
            <p:nvSpPr>
              <p:cNvPr id="207" name="角丸四角形"/>
              <p:cNvSpPr/>
              <p:nvPr/>
            </p:nvSpPr>
            <p:spPr>
              <a:xfrm>
                <a:off x="0" y="0"/>
                <a:ext cx="3963913" cy="1536171"/>
              </a:xfrm>
              <a:prstGeom prst="roundRect">
                <a:avLst>
                  <a:gd name="adj" fmla="val 11719"/>
                </a:avLst>
              </a:prstGeom>
              <a:solidFill>
                <a:srgbClr val="DCE6F2"/>
              </a:solidFill>
              <a:ln w="12700" cap="flat">
                <a:solidFill>
                  <a:srgbClr val="3A5E8A"/>
                </a:solidFill>
                <a:prstDash val="solid"/>
                <a:bevel/>
              </a:ln>
              <a:effectLst/>
            </p:spPr>
            <p:txBody>
              <a:bodyPr wrap="square" lIns="65023" tIns="65023" rIns="65023" bIns="65023" numCol="1" anchor="ctr">
                <a:noAutofit/>
              </a:bodyPr>
              <a:lstStyle/>
              <a:p>
                <a:pPr defTabSz="914400">
                  <a:defRPr sz="2200">
                    <a:latin typeface="Calibri"/>
                    <a:ea typeface="Calibri"/>
                    <a:cs typeface="Calibri"/>
                    <a:sym typeface="Calibri"/>
                  </a:defRPr>
                </a:pPr>
                <a:endParaRPr/>
              </a:p>
            </p:txBody>
          </p:sp>
          <p:sp>
            <p:nvSpPr>
              <p:cNvPr id="208" name="2015年1月…"/>
              <p:cNvSpPr txBox="1"/>
              <p:nvPr/>
            </p:nvSpPr>
            <p:spPr>
              <a:xfrm>
                <a:off x="74989" y="322061"/>
                <a:ext cx="3813935" cy="892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a:defRPr sz="2200">
                    <a:solidFill>
                      <a:srgbClr val="FFFFFF"/>
                    </a:solidFill>
                    <a:latin typeface="Calibri"/>
                    <a:ea typeface="Calibri"/>
                    <a:cs typeface="Calibri"/>
                    <a:sym typeface="Calibri"/>
                  </a:defRPr>
                </a:pPr>
                <a:r>
                  <a:rPr>
                    <a:solidFill>
                      <a:srgbClr val="000000"/>
                    </a:solidFill>
                  </a:rPr>
                  <a:t>2015年1月</a:t>
                </a:r>
              </a:p>
              <a:p>
                <a:pPr defTabSz="914400">
                  <a:defRPr sz="2200">
                    <a:solidFill>
                      <a:srgbClr val="FFFFFF"/>
                    </a:solidFill>
                    <a:latin typeface="Calibri"/>
                    <a:ea typeface="Calibri"/>
                    <a:cs typeface="Calibri"/>
                    <a:sym typeface="Calibri"/>
                  </a:defRPr>
                </a:pPr>
                <a:r>
                  <a:rPr>
                    <a:solidFill>
                      <a:srgbClr val="000000"/>
                    </a:solidFill>
                  </a:rPr>
                  <a:t>高知工科大学</a:t>
                </a:r>
              </a:p>
            </p:txBody>
          </p:sp>
        </p:grpSp>
      </p:grpSp>
      <p:grpSp>
        <p:nvGrpSpPr>
          <p:cNvPr id="215" name="グループ"/>
          <p:cNvGrpSpPr/>
          <p:nvPr/>
        </p:nvGrpSpPr>
        <p:grpSpPr>
          <a:xfrm>
            <a:off x="-295018" y="-1"/>
            <a:ext cx="13001625" cy="9753601"/>
            <a:chOff x="0" y="0"/>
            <a:chExt cx="13001624" cy="9753600"/>
          </a:xfrm>
        </p:grpSpPr>
        <p:grpSp>
          <p:nvGrpSpPr>
            <p:cNvPr id="213" name="グループ"/>
            <p:cNvGrpSpPr/>
            <p:nvPr/>
          </p:nvGrpSpPr>
          <p:grpSpPr>
            <a:xfrm>
              <a:off x="9037711" y="4671977"/>
              <a:ext cx="3963914" cy="1536171"/>
              <a:chOff x="0" y="0"/>
              <a:chExt cx="3963912" cy="1536170"/>
            </a:xfrm>
          </p:grpSpPr>
          <p:sp>
            <p:nvSpPr>
              <p:cNvPr id="211" name="角丸四角形"/>
              <p:cNvSpPr/>
              <p:nvPr/>
            </p:nvSpPr>
            <p:spPr>
              <a:xfrm>
                <a:off x="0" y="0"/>
                <a:ext cx="3963913" cy="1536171"/>
              </a:xfrm>
              <a:prstGeom prst="roundRect">
                <a:avLst>
                  <a:gd name="adj" fmla="val 11719"/>
                </a:avLst>
              </a:prstGeom>
              <a:solidFill>
                <a:srgbClr val="DCE6F2"/>
              </a:solidFill>
              <a:ln w="12700" cap="flat">
                <a:solidFill>
                  <a:srgbClr val="3A5E8A"/>
                </a:solidFill>
                <a:prstDash val="solid"/>
                <a:bevel/>
              </a:ln>
              <a:effectLst/>
            </p:spPr>
            <p:txBody>
              <a:bodyPr wrap="square" lIns="65023" tIns="65023" rIns="65023" bIns="65023" numCol="1" anchor="ctr">
                <a:noAutofit/>
              </a:bodyPr>
              <a:lstStyle/>
              <a:p>
                <a:pPr defTabSz="914400">
                  <a:defRPr sz="2200">
                    <a:latin typeface="Calibri"/>
                    <a:ea typeface="Calibri"/>
                    <a:cs typeface="Calibri"/>
                    <a:sym typeface="Calibri"/>
                  </a:defRPr>
                </a:pPr>
                <a:endParaRPr/>
              </a:p>
            </p:txBody>
          </p:sp>
          <p:sp>
            <p:nvSpPr>
              <p:cNvPr id="212" name="2015年3月…"/>
              <p:cNvSpPr txBox="1"/>
              <p:nvPr/>
            </p:nvSpPr>
            <p:spPr>
              <a:xfrm>
                <a:off x="74989" y="322061"/>
                <a:ext cx="3813935" cy="892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a:defRPr sz="2200">
                    <a:solidFill>
                      <a:srgbClr val="FFFFFF"/>
                    </a:solidFill>
                    <a:latin typeface="Calibri"/>
                    <a:ea typeface="Calibri"/>
                    <a:cs typeface="Calibri"/>
                    <a:sym typeface="Calibri"/>
                  </a:defRPr>
                </a:pPr>
                <a:r>
                  <a:rPr>
                    <a:solidFill>
                      <a:srgbClr val="000000"/>
                    </a:solidFill>
                  </a:rPr>
                  <a:t>2015年3月</a:t>
                </a:r>
              </a:p>
              <a:p>
                <a:pPr defTabSz="914400">
                  <a:defRPr sz="2200">
                    <a:solidFill>
                      <a:srgbClr val="FFFFFF"/>
                    </a:solidFill>
                    <a:latin typeface="Calibri"/>
                    <a:ea typeface="Calibri"/>
                    <a:cs typeface="Calibri"/>
                    <a:sym typeface="Calibri"/>
                  </a:defRPr>
                </a:pPr>
                <a:r>
                  <a:rPr>
                    <a:solidFill>
                      <a:srgbClr val="000000"/>
                    </a:solidFill>
                  </a:rPr>
                  <a:t>高知工科大学</a:t>
                </a:r>
              </a:p>
            </p:txBody>
          </p:sp>
        </p:grpSp>
        <p:pic>
          <p:nvPicPr>
            <p:cNvPr id="214" name="image3.jpg" descr="image3.jpg"/>
            <p:cNvPicPr>
              <a:picLocks noChangeAspect="1"/>
            </p:cNvPicPr>
            <p:nvPr/>
          </p:nvPicPr>
          <p:blipFill>
            <a:blip r:embed="rId4">
              <a:extLst/>
            </a:blip>
            <a:stretch>
              <a:fillRect/>
            </a:stretch>
          </p:blipFill>
          <p:spPr>
            <a:xfrm>
              <a:off x="-1" y="0"/>
              <a:ext cx="8787028" cy="9753600"/>
            </a:xfrm>
            <a:prstGeom prst="rect">
              <a:avLst/>
            </a:prstGeom>
            <a:ln w="12700" cap="flat">
              <a:noFill/>
              <a:miter lim="400000"/>
            </a:ln>
            <a:effectLst/>
          </p:spPr>
        </p:pic>
      </p:grpSp>
      <p:grpSp>
        <p:nvGrpSpPr>
          <p:cNvPr id="220" name="グループ"/>
          <p:cNvGrpSpPr/>
          <p:nvPr/>
        </p:nvGrpSpPr>
        <p:grpSpPr>
          <a:xfrm>
            <a:off x="-308679" y="-1"/>
            <a:ext cx="13028042" cy="9753601"/>
            <a:chOff x="0" y="0"/>
            <a:chExt cx="13028040" cy="9753600"/>
          </a:xfrm>
        </p:grpSpPr>
        <p:grpSp>
          <p:nvGrpSpPr>
            <p:cNvPr id="218" name="グループ"/>
            <p:cNvGrpSpPr/>
            <p:nvPr/>
          </p:nvGrpSpPr>
          <p:grpSpPr>
            <a:xfrm>
              <a:off x="9064128" y="4671977"/>
              <a:ext cx="3963914" cy="1536171"/>
              <a:chOff x="0" y="0"/>
              <a:chExt cx="3963912" cy="1536170"/>
            </a:xfrm>
          </p:grpSpPr>
          <p:sp>
            <p:nvSpPr>
              <p:cNvPr id="216" name="角丸四角形"/>
              <p:cNvSpPr/>
              <p:nvPr/>
            </p:nvSpPr>
            <p:spPr>
              <a:xfrm>
                <a:off x="0" y="0"/>
                <a:ext cx="3963913" cy="1536171"/>
              </a:xfrm>
              <a:prstGeom prst="roundRect">
                <a:avLst>
                  <a:gd name="adj" fmla="val 11719"/>
                </a:avLst>
              </a:prstGeom>
              <a:solidFill>
                <a:srgbClr val="DCE6F2"/>
              </a:solidFill>
              <a:ln w="12700" cap="flat">
                <a:solidFill>
                  <a:srgbClr val="3A5E8A"/>
                </a:solidFill>
                <a:prstDash val="solid"/>
                <a:bevel/>
              </a:ln>
              <a:effectLst/>
            </p:spPr>
            <p:txBody>
              <a:bodyPr wrap="square" lIns="65023" tIns="65023" rIns="65023" bIns="65023" numCol="1" anchor="ctr">
                <a:noAutofit/>
              </a:bodyPr>
              <a:lstStyle/>
              <a:p>
                <a:pPr defTabSz="914400">
                  <a:defRPr sz="2200">
                    <a:latin typeface="Calibri"/>
                    <a:ea typeface="Calibri"/>
                    <a:cs typeface="Calibri"/>
                    <a:sym typeface="Calibri"/>
                  </a:defRPr>
                </a:pPr>
                <a:endParaRPr/>
              </a:p>
            </p:txBody>
          </p:sp>
          <p:sp>
            <p:nvSpPr>
              <p:cNvPr id="217" name="2015年4月…"/>
              <p:cNvSpPr txBox="1"/>
              <p:nvPr/>
            </p:nvSpPr>
            <p:spPr>
              <a:xfrm>
                <a:off x="74989" y="322061"/>
                <a:ext cx="3813933" cy="892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a:defRPr sz="2200">
                    <a:solidFill>
                      <a:srgbClr val="FFFFFF"/>
                    </a:solidFill>
                    <a:latin typeface="Calibri"/>
                    <a:ea typeface="Calibri"/>
                    <a:cs typeface="Calibri"/>
                    <a:sym typeface="Calibri"/>
                  </a:defRPr>
                </a:pPr>
                <a:r>
                  <a:rPr>
                    <a:solidFill>
                      <a:srgbClr val="000000"/>
                    </a:solidFill>
                  </a:rPr>
                  <a:t>2015年4月</a:t>
                </a:r>
              </a:p>
              <a:p>
                <a:pPr defTabSz="914400">
                  <a:defRPr sz="2200">
                    <a:solidFill>
                      <a:srgbClr val="FFFFFF"/>
                    </a:solidFill>
                    <a:latin typeface="Calibri"/>
                    <a:ea typeface="Calibri"/>
                    <a:cs typeface="Calibri"/>
                    <a:sym typeface="Calibri"/>
                  </a:defRPr>
                </a:pPr>
                <a:r>
                  <a:rPr>
                    <a:solidFill>
                      <a:srgbClr val="000000"/>
                    </a:solidFill>
                  </a:rPr>
                  <a:t>高知工科大学</a:t>
                </a:r>
              </a:p>
            </p:txBody>
          </p:sp>
        </p:grpSp>
        <p:pic>
          <p:nvPicPr>
            <p:cNvPr id="219" name="image4.jpg" descr="image4.jpg"/>
            <p:cNvPicPr>
              <a:picLocks noChangeAspect="1"/>
            </p:cNvPicPr>
            <p:nvPr/>
          </p:nvPicPr>
          <p:blipFill>
            <a:blip r:embed="rId5">
              <a:extLst/>
            </a:blip>
            <a:stretch>
              <a:fillRect/>
            </a:stretch>
          </p:blipFill>
          <p:spPr>
            <a:xfrm>
              <a:off x="0" y="0"/>
              <a:ext cx="8787026" cy="9753600"/>
            </a:xfrm>
            <a:prstGeom prst="rect">
              <a:avLst/>
            </a:prstGeom>
            <a:ln w="12700" cap="flat">
              <a:noFill/>
              <a:miter lim="400000"/>
            </a:ln>
            <a:effectLst/>
          </p:spPr>
        </p:pic>
      </p:grpSp>
      <p:grpSp>
        <p:nvGrpSpPr>
          <p:cNvPr id="225" name="グループ"/>
          <p:cNvGrpSpPr/>
          <p:nvPr/>
        </p:nvGrpSpPr>
        <p:grpSpPr>
          <a:xfrm>
            <a:off x="-295018" y="-1"/>
            <a:ext cx="13001625" cy="9753601"/>
            <a:chOff x="0" y="0"/>
            <a:chExt cx="13001624" cy="9753600"/>
          </a:xfrm>
        </p:grpSpPr>
        <p:pic>
          <p:nvPicPr>
            <p:cNvPr id="221" name="image5.jpg" descr="image5.jpg"/>
            <p:cNvPicPr>
              <a:picLocks noChangeAspect="1"/>
            </p:cNvPicPr>
            <p:nvPr/>
          </p:nvPicPr>
          <p:blipFill>
            <a:blip r:embed="rId6">
              <a:extLst/>
            </a:blip>
            <a:stretch>
              <a:fillRect/>
            </a:stretch>
          </p:blipFill>
          <p:spPr>
            <a:xfrm>
              <a:off x="-1" y="0"/>
              <a:ext cx="8787028" cy="9753600"/>
            </a:xfrm>
            <a:prstGeom prst="rect">
              <a:avLst/>
            </a:prstGeom>
            <a:ln w="12700" cap="flat">
              <a:noFill/>
              <a:miter lim="400000"/>
            </a:ln>
            <a:effectLst/>
          </p:spPr>
        </p:pic>
        <p:grpSp>
          <p:nvGrpSpPr>
            <p:cNvPr id="224" name="グループ"/>
            <p:cNvGrpSpPr/>
            <p:nvPr/>
          </p:nvGrpSpPr>
          <p:grpSpPr>
            <a:xfrm>
              <a:off x="9037711" y="4671977"/>
              <a:ext cx="3963914" cy="1536171"/>
              <a:chOff x="0" y="0"/>
              <a:chExt cx="3963912" cy="1536170"/>
            </a:xfrm>
          </p:grpSpPr>
          <p:sp>
            <p:nvSpPr>
              <p:cNvPr id="222" name="角丸四角形"/>
              <p:cNvSpPr/>
              <p:nvPr/>
            </p:nvSpPr>
            <p:spPr>
              <a:xfrm>
                <a:off x="0" y="0"/>
                <a:ext cx="3963913" cy="1536171"/>
              </a:xfrm>
              <a:prstGeom prst="roundRect">
                <a:avLst>
                  <a:gd name="adj" fmla="val 11719"/>
                </a:avLst>
              </a:prstGeom>
              <a:solidFill>
                <a:srgbClr val="DCE6F2"/>
              </a:solidFill>
              <a:ln w="12700" cap="flat">
                <a:solidFill>
                  <a:srgbClr val="3A5E8A"/>
                </a:solidFill>
                <a:prstDash val="solid"/>
                <a:bevel/>
              </a:ln>
              <a:effectLst/>
            </p:spPr>
            <p:txBody>
              <a:bodyPr wrap="square" lIns="65023" tIns="65023" rIns="65023" bIns="65023" numCol="1" anchor="ctr">
                <a:noAutofit/>
              </a:bodyPr>
              <a:lstStyle/>
              <a:p>
                <a:pPr defTabSz="914400">
                  <a:defRPr sz="2200">
                    <a:latin typeface="Calibri"/>
                    <a:ea typeface="Calibri"/>
                    <a:cs typeface="Calibri"/>
                    <a:sym typeface="Calibri"/>
                  </a:defRPr>
                </a:pPr>
                <a:endParaRPr/>
              </a:p>
            </p:txBody>
          </p:sp>
          <p:sp>
            <p:nvSpPr>
              <p:cNvPr id="223" name="2015年8月…"/>
              <p:cNvSpPr txBox="1"/>
              <p:nvPr/>
            </p:nvSpPr>
            <p:spPr>
              <a:xfrm>
                <a:off x="74989" y="322061"/>
                <a:ext cx="3813935" cy="8920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ctr">
                <a:spAutoFit/>
              </a:bodyPr>
              <a:lstStyle/>
              <a:p>
                <a:pPr defTabSz="914400">
                  <a:defRPr sz="2200">
                    <a:solidFill>
                      <a:srgbClr val="FFFFFF"/>
                    </a:solidFill>
                    <a:latin typeface="Calibri"/>
                    <a:ea typeface="Calibri"/>
                    <a:cs typeface="Calibri"/>
                    <a:sym typeface="Calibri"/>
                  </a:defRPr>
                </a:pPr>
                <a:r>
                  <a:rPr>
                    <a:solidFill>
                      <a:srgbClr val="000000"/>
                    </a:solidFill>
                  </a:rPr>
                  <a:t>2015年8月</a:t>
                </a:r>
              </a:p>
              <a:p>
                <a:pPr defTabSz="914400">
                  <a:defRPr sz="2200">
                    <a:solidFill>
                      <a:srgbClr val="FFFFFF"/>
                    </a:solidFill>
                    <a:latin typeface="Calibri"/>
                    <a:ea typeface="Calibri"/>
                    <a:cs typeface="Calibri"/>
                    <a:sym typeface="Calibri"/>
                  </a:defRPr>
                </a:pPr>
                <a:r>
                  <a:rPr>
                    <a:solidFill>
                      <a:srgbClr val="000000"/>
                    </a:solidFill>
                  </a:rPr>
                  <a:t>高知工科大学</a:t>
                </a:r>
              </a:p>
            </p:txBody>
          </p:sp>
        </p:grpSp>
      </p:grpSp>
      <p:sp>
        <p:nvSpPr>
          <p:cNvPr id="226" name="円形"/>
          <p:cNvSpPr/>
          <p:nvPr/>
        </p:nvSpPr>
        <p:spPr>
          <a:xfrm>
            <a:off x="2876934" y="7103493"/>
            <a:ext cx="1625601" cy="1625601"/>
          </a:xfrm>
          <a:prstGeom prst="ellipse">
            <a:avLst/>
          </a:prstGeom>
          <a:ln w="63500">
            <a:solidFill>
              <a:srgbClr val="FFFC79"/>
            </a:solidFill>
            <a:miter lim="400000"/>
          </a:ln>
        </p:spPr>
        <p:txBody>
          <a:bodyPr lIns="65023" tIns="65023" rIns="65023" bIns="65023" anchor="ctr"/>
          <a:lstStyle/>
          <a:p>
            <a:pPr defTabSz="457200">
              <a:defRPr sz="3200">
                <a:solidFill>
                  <a:srgbClr val="FFFFFF"/>
                </a:solidFill>
                <a:latin typeface="Gill Sans Light"/>
                <a:ea typeface="Gill Sans Light"/>
                <a:cs typeface="Gill Sans Light"/>
                <a:sym typeface="Gill Sans Ligh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500" fill="hold"/>
                                        <p:tgtEl>
                                          <p:spTgt spid="205"/>
                                        </p:tgtEl>
                                      </p:cBhvr>
                                    </p:animEffect>
                                    <p:set>
                                      <p:cBhvr>
                                        <p:cTn id="7" fill="hold">
                                          <p:stCondLst>
                                            <p:cond delay="499"/>
                                          </p:stCondLst>
                                        </p:cTn>
                                        <p:tgtEl>
                                          <p:spTgt spid="205"/>
                                        </p:tgtEl>
                                        <p:attrNameLst>
                                          <p:attrName>style.visibility</p:attrName>
                                        </p:attrNameLst>
                                      </p:cBhvr>
                                      <p:to>
                                        <p:strVal val="hidden"/>
                                      </p:to>
                                    </p:se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10"/>
                                        </p:tgtEl>
                                        <p:attrNameLst>
                                          <p:attrName>style.visibility</p:attrName>
                                        </p:attrNameLst>
                                      </p:cBhvr>
                                      <p:to>
                                        <p:strVal val="visible"/>
                                      </p:to>
                                    </p:set>
                                    <p:animEffect transition="in" filter="dissolve">
                                      <p:cBhvr>
                                        <p:cTn id="11" dur="500"/>
                                        <p:tgtEl>
                                          <p:spTgt spid="21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500" fill="hold"/>
                                        <p:tgtEl>
                                          <p:spTgt spid="210"/>
                                        </p:tgtEl>
                                      </p:cBhvr>
                                    </p:animEffect>
                                    <p:set>
                                      <p:cBhvr>
                                        <p:cTn id="16" fill="hold">
                                          <p:stCondLst>
                                            <p:cond delay="499"/>
                                          </p:stCondLst>
                                        </p:cTn>
                                        <p:tgtEl>
                                          <p:spTgt spid="210"/>
                                        </p:tgtEl>
                                        <p:attrNameLst>
                                          <p:attrName>style.visibility</p:attrName>
                                        </p:attrNameLst>
                                      </p:cBhvr>
                                      <p:to>
                                        <p:strVal val="hidden"/>
                                      </p:to>
                                    </p:set>
                                  </p:childTnLst>
                                </p:cTn>
                              </p:par>
                            </p:childTnLst>
                          </p:cTn>
                        </p:par>
                        <p:par>
                          <p:cTn id="17" fill="hold">
                            <p:stCondLst>
                              <p:cond delay="500"/>
                            </p:stCondLst>
                            <p:childTnLst>
                              <p:par>
                                <p:cTn id="18" presetID="9" presetClass="entr" fill="hold" grpId="4" nodeType="afterEffect">
                                  <p:stCondLst>
                                    <p:cond delay="0"/>
                                  </p:stCondLst>
                                  <p:iterate>
                                    <p:tmAbs val="0"/>
                                  </p:iterate>
                                  <p:childTnLst>
                                    <p:set>
                                      <p:cBhvr>
                                        <p:cTn id="19" fill="hold"/>
                                        <p:tgtEl>
                                          <p:spTgt spid="215"/>
                                        </p:tgtEl>
                                        <p:attrNameLst>
                                          <p:attrName>style.visibility</p:attrName>
                                        </p:attrNameLst>
                                      </p:cBhvr>
                                      <p:to>
                                        <p:strVal val="visible"/>
                                      </p:to>
                                    </p:set>
                                    <p:animEffect transition="in" filter="dissolve">
                                      <p:cBhvr>
                                        <p:cTn id="20" dur="500"/>
                                        <p:tgtEl>
                                          <p:spTgt spid="2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fill="hold" grpId="5" nodeType="clickEffect">
                                  <p:stCondLst>
                                    <p:cond delay="0"/>
                                  </p:stCondLst>
                                  <p:iterate>
                                    <p:tmAbs val="0"/>
                                  </p:iterate>
                                  <p:childTnLst>
                                    <p:animEffect transition="out" filter="dissolve">
                                      <p:cBhvr>
                                        <p:cTn id="24" dur="500" fill="hold"/>
                                        <p:tgtEl>
                                          <p:spTgt spid="215"/>
                                        </p:tgtEl>
                                      </p:cBhvr>
                                    </p:animEffect>
                                    <p:set>
                                      <p:cBhvr>
                                        <p:cTn id="25" fill="hold">
                                          <p:stCondLst>
                                            <p:cond delay="499"/>
                                          </p:stCondLst>
                                        </p:cTn>
                                        <p:tgtEl>
                                          <p:spTgt spid="215"/>
                                        </p:tgtEl>
                                        <p:attrNameLst>
                                          <p:attrName>style.visibility</p:attrName>
                                        </p:attrNameLst>
                                      </p:cBhvr>
                                      <p:to>
                                        <p:strVal val="hidden"/>
                                      </p:to>
                                    </p:set>
                                  </p:childTnLst>
                                </p:cTn>
                              </p:par>
                            </p:childTnLst>
                          </p:cTn>
                        </p:par>
                        <p:par>
                          <p:cTn id="26" fill="hold">
                            <p:stCondLst>
                              <p:cond delay="500"/>
                            </p:stCondLst>
                            <p:childTnLst>
                              <p:par>
                                <p:cTn id="27" presetID="9" presetClass="entr" fill="hold" grpId="6" nodeType="afterEffect">
                                  <p:stCondLst>
                                    <p:cond delay="0"/>
                                  </p:stCondLst>
                                  <p:iterate>
                                    <p:tmAbs val="0"/>
                                  </p:iterate>
                                  <p:childTnLst>
                                    <p:set>
                                      <p:cBhvr>
                                        <p:cTn id="28" fill="hold"/>
                                        <p:tgtEl>
                                          <p:spTgt spid="220"/>
                                        </p:tgtEl>
                                        <p:attrNameLst>
                                          <p:attrName>style.visibility</p:attrName>
                                        </p:attrNameLst>
                                      </p:cBhvr>
                                      <p:to>
                                        <p:strVal val="visible"/>
                                      </p:to>
                                    </p:set>
                                    <p:animEffect transition="in" filter="dissolve">
                                      <p:cBhvr>
                                        <p:cTn id="29" dur="500"/>
                                        <p:tgtEl>
                                          <p:spTgt spid="22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fill="hold" grpId="7" nodeType="clickEffect">
                                  <p:stCondLst>
                                    <p:cond delay="0"/>
                                  </p:stCondLst>
                                  <p:iterate>
                                    <p:tmAbs val="0"/>
                                  </p:iterate>
                                  <p:childTnLst>
                                    <p:animEffect transition="out" filter="dissolve">
                                      <p:cBhvr>
                                        <p:cTn id="33" dur="500" fill="hold"/>
                                        <p:tgtEl>
                                          <p:spTgt spid="220"/>
                                        </p:tgtEl>
                                      </p:cBhvr>
                                    </p:animEffect>
                                    <p:set>
                                      <p:cBhvr>
                                        <p:cTn id="34" fill="hold">
                                          <p:stCondLst>
                                            <p:cond delay="499"/>
                                          </p:stCondLst>
                                        </p:cTn>
                                        <p:tgtEl>
                                          <p:spTgt spid="220"/>
                                        </p:tgtEl>
                                        <p:attrNameLst>
                                          <p:attrName>style.visibility</p:attrName>
                                        </p:attrNameLst>
                                      </p:cBhvr>
                                      <p:to>
                                        <p:strVal val="hidden"/>
                                      </p:to>
                                    </p:set>
                                  </p:childTnLst>
                                </p:cTn>
                              </p:par>
                            </p:childTnLst>
                          </p:cTn>
                        </p:par>
                        <p:par>
                          <p:cTn id="35" fill="hold">
                            <p:stCondLst>
                              <p:cond delay="500"/>
                            </p:stCondLst>
                            <p:childTnLst>
                              <p:par>
                                <p:cTn id="36" presetID="9" presetClass="entr" fill="hold" grpId="8" nodeType="afterEffect">
                                  <p:stCondLst>
                                    <p:cond delay="0"/>
                                  </p:stCondLst>
                                  <p:iterate>
                                    <p:tmAbs val="0"/>
                                  </p:iterate>
                                  <p:childTnLst>
                                    <p:set>
                                      <p:cBhvr>
                                        <p:cTn id="37" fill="hold"/>
                                        <p:tgtEl>
                                          <p:spTgt spid="225"/>
                                        </p:tgtEl>
                                        <p:attrNameLst>
                                          <p:attrName>style.visibility</p:attrName>
                                        </p:attrNameLst>
                                      </p:cBhvr>
                                      <p:to>
                                        <p:strVal val="visible"/>
                                      </p:to>
                                    </p:set>
                                    <p:animEffect transition="in" filter="dissolve">
                                      <p:cBhvr>
                                        <p:cTn id="38" dur="500"/>
                                        <p:tgtEl>
                                          <p:spTgt spid="22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fill="hold" grpId="9" nodeType="clickEffect">
                                  <p:stCondLst>
                                    <p:cond delay="0"/>
                                  </p:stCondLst>
                                  <p:iterate>
                                    <p:tmAbs val="0"/>
                                  </p:iterate>
                                  <p:childTnLst>
                                    <p:set>
                                      <p:cBhvr>
                                        <p:cTn id="42" fill="hold"/>
                                        <p:tgtEl>
                                          <p:spTgt spid="226"/>
                                        </p:tgtEl>
                                        <p:attrNameLst>
                                          <p:attrName>style.visibility</p:attrName>
                                        </p:attrNameLst>
                                      </p:cBhvr>
                                      <p:to>
                                        <p:strVal val="visible"/>
                                      </p:to>
                                    </p:set>
                                    <p:animEffect transition="in" filter="dissolve">
                                      <p:cBhvr>
                                        <p:cTn id="43"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P spid="210" grpId="2" animBg="1" advAuto="0"/>
      <p:bldP spid="210" grpId="3" animBg="1" advAuto="0"/>
      <p:bldP spid="215" grpId="4" animBg="1" advAuto="0"/>
      <p:bldP spid="215" grpId="5" animBg="1" advAuto="0"/>
      <p:bldP spid="220" grpId="6" animBg="1" advAuto="0"/>
      <p:bldP spid="220" grpId="7" animBg="1" advAuto="0"/>
      <p:bldP spid="225" grpId="8" animBg="1" advAuto="0"/>
      <p:bldP spid="226" grpId="9"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Measurement by the UAV"/>
          <p:cNvSpPr txBox="1">
            <a:spLocks noGrp="1"/>
          </p:cNvSpPr>
          <p:nvPr>
            <p:ph type="title"/>
          </p:nvPr>
        </p:nvSpPr>
        <p:spPr>
          <a:prstGeom prst="rect">
            <a:avLst/>
          </a:prstGeom>
        </p:spPr>
        <p:txBody>
          <a:bodyPr/>
          <a:lstStyle/>
          <a:p>
            <a:r>
              <a:t>Measurement by the UAV</a:t>
            </a:r>
          </a:p>
        </p:txBody>
      </p:sp>
      <p:pic>
        <p:nvPicPr>
          <p:cNvPr id="229" name="image4.png" descr="image4.png"/>
          <p:cNvPicPr>
            <a:picLocks noChangeAspect="1"/>
          </p:cNvPicPr>
          <p:nvPr/>
        </p:nvPicPr>
        <p:blipFill>
          <a:blip r:embed="rId2">
            <a:extLst/>
          </a:blip>
          <a:stretch>
            <a:fillRect/>
          </a:stretch>
        </p:blipFill>
        <p:spPr>
          <a:xfrm>
            <a:off x="1996299" y="2233224"/>
            <a:ext cx="7988088" cy="6438884"/>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Ground base LiDAR"/>
          <p:cNvSpPr txBox="1">
            <a:spLocks noGrp="1"/>
          </p:cNvSpPr>
          <p:nvPr>
            <p:ph type="title"/>
          </p:nvPr>
        </p:nvSpPr>
        <p:spPr>
          <a:prstGeom prst="rect">
            <a:avLst/>
          </a:prstGeom>
        </p:spPr>
        <p:txBody>
          <a:bodyPr/>
          <a:lstStyle/>
          <a:p>
            <a:r>
              <a:t>Ground base LiDAR</a:t>
            </a:r>
          </a:p>
        </p:txBody>
      </p:sp>
      <p:pic>
        <p:nvPicPr>
          <p:cNvPr id="232" name="IMGP5057-small.jpg" descr="IMGP5057-small.jpg"/>
          <p:cNvPicPr>
            <a:picLocks noChangeAspect="1"/>
          </p:cNvPicPr>
          <p:nvPr/>
        </p:nvPicPr>
        <p:blipFill>
          <a:blip r:embed="rId2">
            <a:extLst/>
          </a:blip>
          <a:stretch>
            <a:fillRect/>
          </a:stretch>
        </p:blipFill>
        <p:spPr>
          <a:xfrm>
            <a:off x="0" y="1857230"/>
            <a:ext cx="13004801" cy="8613776"/>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2.png" descr="image2.png"/>
          <p:cNvPicPr>
            <a:picLocks noChangeAspect="1"/>
          </p:cNvPicPr>
          <p:nvPr/>
        </p:nvPicPr>
        <p:blipFill>
          <a:blip r:embed="rId2">
            <a:extLst/>
          </a:blip>
          <a:stretch>
            <a:fillRect/>
          </a:stretch>
        </p:blipFill>
        <p:spPr>
          <a:xfrm>
            <a:off x="2275839" y="1804458"/>
            <a:ext cx="8453121" cy="6732695"/>
          </a:xfrm>
          <a:prstGeom prst="rect">
            <a:avLst/>
          </a:prstGeom>
          <a:ln w="12700">
            <a:miter lim="400000"/>
          </a:ln>
        </p:spPr>
      </p:pic>
      <p:sp>
        <p:nvSpPr>
          <p:cNvPr id="235" name="Measurement by LiDAR"/>
          <p:cNvSpPr txBox="1">
            <a:spLocks noGrp="1"/>
          </p:cNvSpPr>
          <p:nvPr>
            <p:ph type="title"/>
          </p:nvPr>
        </p:nvSpPr>
        <p:spPr>
          <a:prstGeom prst="rect">
            <a:avLst/>
          </a:prstGeom>
        </p:spPr>
        <p:txBody>
          <a:bodyPr/>
          <a:lstStyle/>
          <a:p>
            <a:r>
              <a:t>Measurement by LiDAR</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443</Words>
  <Application>Microsoft Macintosh PowerPoint</Application>
  <PresentationFormat>ユーザー設定</PresentationFormat>
  <Paragraphs>170</Paragraphs>
  <Slides>30</Slides>
  <Notes>4</Notes>
  <HiddenSlides>0</HiddenSlides>
  <MMClips>0</MMClips>
  <ScaleCrop>false</ScaleCrop>
  <HeadingPairs>
    <vt:vector size="6" baseType="variant">
      <vt:variant>
        <vt:lpstr>使用されているフォント</vt:lpstr>
      </vt:variant>
      <vt:variant>
        <vt:i4>18</vt:i4>
      </vt:variant>
      <vt:variant>
        <vt:lpstr>テーマ</vt:lpstr>
      </vt:variant>
      <vt:variant>
        <vt:i4>1</vt:i4>
      </vt:variant>
      <vt:variant>
        <vt:lpstr>スライド タイトル</vt:lpstr>
      </vt:variant>
      <vt:variant>
        <vt:i4>30</vt:i4>
      </vt:variant>
    </vt:vector>
  </HeadingPairs>
  <TitlesOfParts>
    <vt:vector size="49" baseType="lpstr">
      <vt:lpstr>Avenir Roman</vt:lpstr>
      <vt:lpstr>Baskerville</vt:lpstr>
      <vt:lpstr>Calibri</vt:lpstr>
      <vt:lpstr>Cochin</vt:lpstr>
      <vt:lpstr>Gill Sans</vt:lpstr>
      <vt:lpstr>Gill Sans Light</vt:lpstr>
      <vt:lpstr>Helvetica Neue</vt:lpstr>
      <vt:lpstr>Helvetica Neue Light</vt:lpstr>
      <vt:lpstr>Helvetica Neue Thin</vt:lpstr>
      <vt:lpstr>Hoefler Text</vt:lpstr>
      <vt:lpstr>Osaka</vt:lpstr>
      <vt:lpstr>Palatino</vt:lpstr>
      <vt:lpstr>ヒラギノ角ゴ Pro W3</vt:lpstr>
      <vt:lpstr>ヒラギノ角ゴ Pro W6</vt:lpstr>
      <vt:lpstr>ヒラギノ角ゴ ProN W3</vt:lpstr>
      <vt:lpstr>ヒラギノ角ゴ ProN W6</vt:lpstr>
      <vt:lpstr>ヒラギノ丸ゴ Pro</vt:lpstr>
      <vt:lpstr>ヒラギノ明朝 ProN W3</vt:lpstr>
      <vt:lpstr>White</vt:lpstr>
      <vt:lpstr>地域における測量技術者のこれからの役割</vt:lpstr>
      <vt:lpstr>技術者に求められるものは？</vt:lpstr>
      <vt:lpstr>測量技術者に求められる技術・技能</vt:lpstr>
      <vt:lpstr>GNSS測位衛星の動向</vt:lpstr>
      <vt:lpstr>PowerPoint プレゼンテーション</vt:lpstr>
      <vt:lpstr>PowerPoint プレゼンテーション</vt:lpstr>
      <vt:lpstr>Measurement by the UAV</vt:lpstr>
      <vt:lpstr>Ground base LiDAR</vt:lpstr>
      <vt:lpstr>Measurement by LiDAR</vt:lpstr>
      <vt:lpstr>Measurement by SfM on the ground</vt:lpstr>
      <vt:lpstr>Converted VOXEL Model</vt:lpstr>
      <vt:lpstr>PowerPoint プレゼンテーション</vt:lpstr>
      <vt:lpstr>PowerPoint プレゼンテーション</vt:lpstr>
      <vt:lpstr>高知県ドローン 安全推進協議会</vt:lpstr>
      <vt:lpstr>PowerPoint プレゼンテーション</vt:lpstr>
      <vt:lpstr>プログラミング技能は重要！</vt:lpstr>
      <vt:lpstr>Pythonの特徴</vt:lpstr>
      <vt:lpstr>豊富なライブラリ群</vt:lpstr>
      <vt:lpstr>社会・経済の状況を考える</vt:lpstr>
      <vt:lpstr>PowerPoint プレゼンテーション</vt:lpstr>
      <vt:lpstr>PowerPoint プレゼンテーション</vt:lpstr>
      <vt:lpstr>PowerPoint プレゼンテーション</vt:lpstr>
      <vt:lpstr>目指すはアグロフォレストリ</vt:lpstr>
      <vt:lpstr>有用植物の例</vt:lpstr>
      <vt:lpstr>PowerPoint プレゼンテーション</vt:lpstr>
      <vt:lpstr>PowerPoint プレゼンテーション</vt:lpstr>
      <vt:lpstr>PowerPoint プレゼンテーション</vt:lpstr>
      <vt:lpstr>PowerPoint プレゼンテーション</vt:lpstr>
      <vt:lpstr>主要研究テーマを設定</vt:lpstr>
      <vt:lpstr>終わりに</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地域における測量技術者のこれからの役割</dc:title>
  <cp:lastModifiedBy>Microsoft Office ユーザー</cp:lastModifiedBy>
  <cp:revision>2</cp:revision>
  <dcterms:modified xsi:type="dcterms:W3CDTF">2017-06-27T00:07:22Z</dcterms:modified>
</cp:coreProperties>
</file>